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70"/>
  </p:notesMasterIdLst>
  <p:sldIdLst>
    <p:sldId id="256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9" r:id="rId21"/>
    <p:sldId id="290" r:id="rId22"/>
    <p:sldId id="291" r:id="rId23"/>
    <p:sldId id="292" r:id="rId24"/>
    <p:sldId id="293" r:id="rId25"/>
    <p:sldId id="258" r:id="rId26"/>
    <p:sldId id="404" r:id="rId27"/>
    <p:sldId id="259" r:id="rId28"/>
    <p:sldId id="260" r:id="rId29"/>
    <p:sldId id="364" r:id="rId30"/>
    <p:sldId id="365" r:id="rId31"/>
    <p:sldId id="366" r:id="rId32"/>
    <p:sldId id="367" r:id="rId33"/>
    <p:sldId id="370" r:id="rId34"/>
    <p:sldId id="373" r:id="rId35"/>
    <p:sldId id="374" r:id="rId36"/>
    <p:sldId id="371" r:id="rId37"/>
    <p:sldId id="376" r:id="rId38"/>
    <p:sldId id="375" r:id="rId39"/>
    <p:sldId id="405" r:id="rId40"/>
    <p:sldId id="377" r:id="rId41"/>
    <p:sldId id="378" r:id="rId42"/>
    <p:sldId id="379" r:id="rId43"/>
    <p:sldId id="380" r:id="rId44"/>
    <p:sldId id="398" r:id="rId45"/>
    <p:sldId id="399" r:id="rId46"/>
    <p:sldId id="400" r:id="rId47"/>
    <p:sldId id="401" r:id="rId48"/>
    <p:sldId id="402" r:id="rId49"/>
    <p:sldId id="382" r:id="rId50"/>
    <p:sldId id="383" r:id="rId51"/>
    <p:sldId id="384" r:id="rId52"/>
    <p:sldId id="385" r:id="rId53"/>
    <p:sldId id="386" r:id="rId54"/>
    <p:sldId id="387" r:id="rId55"/>
    <p:sldId id="389" r:id="rId56"/>
    <p:sldId id="388" r:id="rId57"/>
    <p:sldId id="390" r:id="rId58"/>
    <p:sldId id="391" r:id="rId59"/>
    <p:sldId id="392" r:id="rId60"/>
    <p:sldId id="393" r:id="rId61"/>
    <p:sldId id="394" r:id="rId62"/>
    <p:sldId id="395" r:id="rId63"/>
    <p:sldId id="407" r:id="rId64"/>
    <p:sldId id="408" r:id="rId65"/>
    <p:sldId id="409" r:id="rId66"/>
    <p:sldId id="410" r:id="rId67"/>
    <p:sldId id="411" r:id="rId68"/>
    <p:sldId id="295" r:id="rId69"/>
  </p:sldIdLst>
  <p:sldSz cx="12192000" cy="6858000"/>
  <p:notesSz cx="6858000" cy="9144000"/>
  <p:embeddedFontLst>
    <p:embeddedFont>
      <p:font typeface="Cambria Math" panose="02040503050406030204" pitchFamily="18" charset="0"/>
      <p:regular r:id="rId71"/>
    </p:embeddedFont>
    <p:embeddedFont>
      <p:font typeface="Inconsolata" pitchFamily="49" charset="77"/>
      <p:regular r:id="rId72"/>
      <p:bold r:id="rId73"/>
    </p:embeddedFont>
    <p:embeddedFont>
      <p:font typeface="Ubuntu" panose="020B0504030602030204" pitchFamily="34" charset="0"/>
      <p:regular r:id="rId74"/>
      <p:bold r:id="rId75"/>
      <p:italic r:id="rId76"/>
      <p:boldItalic r:id="rId77"/>
    </p:embeddedFont>
    <p:embeddedFont>
      <p:font typeface="Ubuntu Light" panose="020B030403060203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7" roundtripDataSignature="AMtx7mg5e89F3J17fhXb9G/0dOxgz+OU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2CC832-F349-41A7-AE4F-F327C1E2364A}">
  <a:tblStyle styleId="{852CC832-F349-41A7-AE4F-F327C1E2364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64"/>
    <p:restoredTop sz="94711"/>
  </p:normalViewPr>
  <p:slideViewPr>
    <p:cSldViewPr snapToGrid="0" snapToObjects="1">
      <p:cViewPr varScale="1">
        <p:scale>
          <a:sx n="244" d="100"/>
          <a:sy n="244" d="100"/>
        </p:scale>
        <p:origin x="20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9" Type="http://schemas.openxmlformats.org/officeDocument/2006/relationships/viewProps" Target="viewProp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2.xml"/><Relationship Id="rId90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font" Target="fonts/font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6.fntdata"/><Relationship Id="rId7" Type="http://schemas.openxmlformats.org/officeDocument/2006/relationships/slide" Target="slides/slide4.xml"/><Relationship Id="rId71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customschemas.google.com/relationships/presentationmetadata" Target="metadata"/><Relationship Id="rId61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" name="Google Shape;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e4d264be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gee4d264bee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ee4d264bee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e4d264bee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ee4d264bee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7" name="Google Shape;447;gee4d264bee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e4d264be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1" name="Google Shape;471;gee4d264bee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2" name="Google Shape;472;gee4d264bee_0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e4d264bee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" name="Google Shape;479;gee4d264bee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0" name="Google Shape;480;gee4d264bee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ee4d264be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gee4d264bee_0_3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gee4d264bee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ee4d264bee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ee4d264bee_0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ee4d264bee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ee4d264bee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gee4d264bee_0_3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gee4d264bee_0_3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ee4d264bee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ee4d264bee_0_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gee4d264bee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ee7a4cff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gee7a4cff3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ee7a4cff3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1" name="Google Shape;6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2" name="Google Shape;60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9" name="Google Shape;63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0" name="Google Shape;640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5" name="Google Shape;705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5" name="Google Shape;7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5" name="Google Shape;8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ee15463b2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ee15463b29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ee15463b29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e15463b29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ee15463b29_0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gee15463b29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e15463b29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ee15463b29_0_2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gee15463b29_0_2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e15463b29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ee15463b29_0_3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gee15463b29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e15463b29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gee15463b29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5" name="Google Shape;325;gee15463b29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e15463b29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gee15463b29_0_3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ee15463b29_0_3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9" name="Google Shape;369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700" cy="1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3639787" y="3464412"/>
            <a:ext cx="7594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 Light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Brown CSCI 1230: Introduction to Computer Graphics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l="9322" r="12072"/>
          <a:stretch/>
        </p:blipFill>
        <p:spPr>
          <a:xfrm>
            <a:off x="654446" y="1448293"/>
            <a:ext cx="2931900" cy="292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 rot="5400000">
            <a:off x="3832951" y="-1623149"/>
            <a:ext cx="45261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 rot="5400000">
            <a:off x="7285049" y="1828790"/>
            <a:ext cx="5851500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1696999" y="-812861"/>
            <a:ext cx="5851500" cy="80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639787" y="3464412"/>
            <a:ext cx="75942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 Light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Brown CSCI 1230: Introduction to Computer Graphics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8F672C-2940-8F41-941D-BC8082EA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26" r="12067"/>
          <a:stretch/>
        </p:blipFill>
        <p:spPr>
          <a:xfrm>
            <a:off x="654446" y="1448293"/>
            <a:ext cx="2931918" cy="29203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6092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3874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96877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2611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4264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05379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7482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3696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365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1355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765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3639787" y="3464412"/>
            <a:ext cx="75942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 Light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Brown CSCI 1230: Introduction to Computer Graphics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6E4983-A616-D44D-8F89-3FD7C793B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26" r="12067"/>
          <a:stretch/>
        </p:blipFill>
        <p:spPr>
          <a:xfrm>
            <a:off x="654446" y="1448293"/>
            <a:ext cx="2931918" cy="29203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966197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 preserve="1">
  <p:cSld name="Title and Conten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9437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2005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 preserve="1">
  <p:cSld name="Two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73356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 preserve="1">
  <p:cSld name="Comparis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3890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4210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199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89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 preserve="1">
  <p:cSld name="Content with Ca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0870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 preserve="1">
  <p:cSld name="Picture with Caption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8827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 preserve="1">
  <p:cSld name="Title and Vertical 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733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 preserve="1">
  <p:cSld name="Vertical Title and 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820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700" cy="58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976530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AE5F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49103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Ray_tracing_(graphics)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-truc/glm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mashingmagazine.com/2009/11/100-photoshop-illustrations-by-artists-around-the-world/#memoir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500px.com/photo/43092070/Drifting-Away-by-Erik-Johansson/?utm_source=iso.500px.com&amp;utm_medium=referral&amp;utm_campaign=embed&amp;utm_content=web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mu.edu/~quake/triangle.html" TargetMode="Externa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google.com/url?sa=i&amp;url=https%3A%2F%2Fwww.sdd-technology.com%2Fblog%2Fanimation-basics&amp;psig=AOvVaw3BQLw4fSIhwrVqOgSI82eV&amp;ust=1630861594492000&amp;source=images&amp;cd=vfe&amp;ved=0CAwQjhxqFwoTCJjp8Ibn5fICFQAAAAAdAAAAABBP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www.g2.com/articles/typography-term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12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0.png"/><Relationship Id="rId5" Type="http://schemas.openxmlformats.org/officeDocument/2006/relationships/image" Target="../media/image42.png"/><Relationship Id="rId10" Type="http://schemas.openxmlformats.org/officeDocument/2006/relationships/image" Target="../media/image28.png"/><Relationship Id="rId4" Type="http://schemas.openxmlformats.org/officeDocument/2006/relationships/image" Target="../media/image34.png"/><Relationship Id="rId9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engl-tutorial.org/beginners-tutorials/tutorial-7-model-loading/" TargetMode="Externa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20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520.png"/><Relationship Id="rId7" Type="http://schemas.openxmlformats.org/officeDocument/2006/relationships/image" Target="../media/image6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</a:pPr>
            <a:r>
              <a:rPr lang="en-US" dirty="0"/>
              <a:t>Vector Graphics,</a:t>
            </a:r>
            <a:br>
              <a:rPr lang="en-US" dirty="0"/>
            </a:br>
            <a:r>
              <a:rPr lang="en-US" dirty="0"/>
              <a:t>Linear Algebra, and Geometry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e4d264bee_0_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Coordinate Systems</a:t>
            </a:r>
            <a:endParaRPr/>
          </a:p>
        </p:txBody>
      </p:sp>
      <p:sp>
        <p:nvSpPr>
          <p:cNvPr id="388" name="Google Shape;388;gee4d264bee_0_3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SzPts val="1018"/>
              <a:buNone/>
            </a:pPr>
            <a:r>
              <a:rPr lang="en-US" sz="2660"/>
              <a:t>As objects go through the vector graphics pipeline, they pass through, i.e. are </a:t>
            </a:r>
            <a:r>
              <a:rPr lang="en-US" sz="2660" b="1">
                <a:latin typeface="Ubuntu"/>
                <a:ea typeface="Ubuntu"/>
                <a:cs typeface="Ubuntu"/>
                <a:sym typeface="Ubuntu"/>
              </a:rPr>
              <a:t>transformed </a:t>
            </a:r>
            <a:r>
              <a:rPr lang="en-US" sz="2660"/>
              <a:t>into, many coordinate systems. </a:t>
            </a:r>
            <a:endParaRPr sz="2660"/>
          </a:p>
        </p:txBody>
      </p:sp>
      <p:sp>
        <p:nvSpPr>
          <p:cNvPr id="389" name="Google Shape;389;gee4d264bee_0_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390" name="Google Shape;390;gee4d264bee_0_32"/>
          <p:cNvSpPr/>
          <p:nvPr/>
        </p:nvSpPr>
        <p:spPr>
          <a:xfrm>
            <a:off x="1124375" y="2699860"/>
            <a:ext cx="2072100" cy="70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1" name="Google Shape;391;gee4d264bee_0_32"/>
          <p:cNvGrpSpPr/>
          <p:nvPr/>
        </p:nvGrpSpPr>
        <p:grpSpPr>
          <a:xfrm>
            <a:off x="3196435" y="2699860"/>
            <a:ext cx="2623757" cy="708600"/>
            <a:chOff x="3196435" y="2699860"/>
            <a:chExt cx="2623757" cy="708600"/>
          </a:xfrm>
        </p:grpSpPr>
        <p:cxnSp>
          <p:nvCxnSpPr>
            <p:cNvPr id="392" name="Google Shape;392;gee4d264bee_0_32"/>
            <p:cNvCxnSpPr/>
            <p:nvPr/>
          </p:nvCxnSpPr>
          <p:spPr>
            <a:xfrm>
              <a:off x="3196435" y="3059238"/>
              <a:ext cx="551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3" name="Google Shape;393;gee4d264bee_0_32"/>
            <p:cNvSpPr/>
            <p:nvPr/>
          </p:nvSpPr>
          <p:spPr>
            <a:xfrm>
              <a:off x="3748092" y="2699860"/>
              <a:ext cx="2072100" cy="708600"/>
            </a:xfrm>
            <a:prstGeom prst="rect">
              <a:avLst/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 Objects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gee4d264bee_0_32"/>
          <p:cNvGrpSpPr/>
          <p:nvPr/>
        </p:nvGrpSpPr>
        <p:grpSpPr>
          <a:xfrm>
            <a:off x="5820153" y="2699860"/>
            <a:ext cx="2623755" cy="708600"/>
            <a:chOff x="5820153" y="2699860"/>
            <a:chExt cx="2623755" cy="708600"/>
          </a:xfrm>
        </p:grpSpPr>
        <p:cxnSp>
          <p:nvCxnSpPr>
            <p:cNvPr id="395" name="Google Shape;395;gee4d264bee_0_32"/>
            <p:cNvCxnSpPr/>
            <p:nvPr/>
          </p:nvCxnSpPr>
          <p:spPr>
            <a:xfrm>
              <a:off x="5820153" y="3072288"/>
              <a:ext cx="551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6" name="Google Shape;396;gee4d264bee_0_32"/>
            <p:cNvSpPr/>
            <p:nvPr/>
          </p:nvSpPr>
          <p:spPr>
            <a:xfrm>
              <a:off x="6371808" y="2699860"/>
              <a:ext cx="2072100" cy="7086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Define a “window” on the world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gee4d264bee_0_32"/>
          <p:cNvGrpSpPr/>
          <p:nvPr/>
        </p:nvGrpSpPr>
        <p:grpSpPr>
          <a:xfrm>
            <a:off x="8443871" y="2692650"/>
            <a:ext cx="2623754" cy="708600"/>
            <a:chOff x="8443871" y="2692650"/>
            <a:chExt cx="2623754" cy="708600"/>
          </a:xfrm>
        </p:grpSpPr>
        <p:cxnSp>
          <p:nvCxnSpPr>
            <p:cNvPr id="398" name="Google Shape;398;gee4d264bee_0_32"/>
            <p:cNvCxnSpPr/>
            <p:nvPr/>
          </p:nvCxnSpPr>
          <p:spPr>
            <a:xfrm>
              <a:off x="8443871" y="3059238"/>
              <a:ext cx="551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399" name="Google Shape;399;gee4d264bee_0_32"/>
            <p:cNvSpPr/>
            <p:nvPr/>
          </p:nvSpPr>
          <p:spPr>
            <a:xfrm>
              <a:off x="8995525" y="2692650"/>
              <a:ext cx="2072100" cy="708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Render the window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0" name="Google Shape;400;gee4d264bee_0_32"/>
          <p:cNvSpPr/>
          <p:nvPr/>
        </p:nvSpPr>
        <p:spPr>
          <a:xfrm>
            <a:off x="2947675" y="3951238"/>
            <a:ext cx="996600" cy="550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gee4d264bee_0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350" y="3973937"/>
            <a:ext cx="2449339" cy="152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gee4d264bee_0_32"/>
          <p:cNvGrpSpPr/>
          <p:nvPr/>
        </p:nvGrpSpPr>
        <p:grpSpPr>
          <a:xfrm>
            <a:off x="2575450" y="3773825"/>
            <a:ext cx="1119675" cy="1193862"/>
            <a:chOff x="1124375" y="4247513"/>
            <a:chExt cx="1119675" cy="1193862"/>
          </a:xfrm>
        </p:grpSpPr>
        <p:cxnSp>
          <p:nvCxnSpPr>
            <p:cNvPr id="403" name="Google Shape;403;gee4d264bee_0_32"/>
            <p:cNvCxnSpPr/>
            <p:nvPr/>
          </p:nvCxnSpPr>
          <p:spPr>
            <a:xfrm rot="10800000">
              <a:off x="1513900" y="4431388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rgbClr val="C0504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04" name="Google Shape;404;gee4d264bee_0_32"/>
            <p:cNvCxnSpPr/>
            <p:nvPr/>
          </p:nvCxnSpPr>
          <p:spPr>
            <a:xfrm>
              <a:off x="1535150" y="4968088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rgbClr val="C0504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05" name="Google Shape;405;gee4d264bee_0_32"/>
            <p:cNvSpPr txBox="1"/>
            <p:nvPr/>
          </p:nvSpPr>
          <p:spPr>
            <a:xfrm>
              <a:off x="1745750" y="4979675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O</a:t>
              </a:r>
              <a:endParaRPr sz="1800" b="1" i="0" u="none" strike="noStrike" cap="none" baseline="-25000">
                <a:solidFill>
                  <a:srgbClr val="A8464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06" name="Google Shape;406;gee4d264bee_0_32"/>
            <p:cNvSpPr txBox="1"/>
            <p:nvPr/>
          </p:nvSpPr>
          <p:spPr>
            <a:xfrm>
              <a:off x="1124375" y="4247513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O</a:t>
              </a:r>
              <a:endParaRPr sz="1800" b="1" i="0" u="none" strike="noStrike" cap="none" baseline="-25000">
                <a:solidFill>
                  <a:srgbClr val="A8464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07" name="Google Shape;407;gee4d264bee_0_32"/>
          <p:cNvSpPr txBox="1"/>
          <p:nvPr/>
        </p:nvSpPr>
        <p:spPr>
          <a:xfrm>
            <a:off x="272500" y="5044250"/>
            <a:ext cx="3591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4643"/>
              </a:buClr>
              <a:buSzPts val="1400"/>
              <a:buFont typeface="Ubuntu"/>
              <a:buAutoNum type="arabicPeriod"/>
            </a:pPr>
            <a:r>
              <a:rPr lang="en-US" sz="1400" b="1" i="0" u="none" strike="noStrike" cap="none">
                <a:solidFill>
                  <a:srgbClr val="A84643"/>
                </a:solidFill>
                <a:latin typeface="Ubuntu"/>
                <a:ea typeface="Ubuntu"/>
                <a:cs typeface="Ubuntu"/>
                <a:sym typeface="Ubuntu"/>
              </a:rPr>
              <a:t>Object (Local) Space</a:t>
            </a:r>
            <a:endParaRPr sz="1400" b="1" i="0" u="none" strike="noStrike" cap="none">
              <a:solidFill>
                <a:srgbClr val="A8464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Ubuntu"/>
              <a:buAutoNum type="arabicPeriod"/>
            </a:pPr>
            <a:r>
              <a:rPr lang="en-US" sz="1400" b="1" i="0" u="none" strike="noStrike" cap="non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World Space</a:t>
            </a:r>
            <a:endParaRPr sz="1400" b="1" i="0" u="none" strike="noStrike" cap="none">
              <a:solidFill>
                <a:schemeClr val="accent5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buntu"/>
              <a:buAutoNum type="arabicPeriod"/>
            </a:pPr>
            <a:r>
              <a:rPr lang="en-US" sz="1400" b="1" i="0" u="none" strike="noStrike" cap="none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View (Camera) Space</a:t>
            </a:r>
            <a:endParaRPr sz="1400" b="1" i="0" u="none" strike="noStrike" cap="none">
              <a:solidFill>
                <a:schemeClr val="accent3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Ubuntu"/>
              <a:buAutoNum type="arabicPeriod"/>
            </a:pPr>
            <a:r>
              <a:rPr lang="en-US"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Clip Space or Normalized Device Coordinates </a:t>
            </a:r>
            <a:endParaRPr sz="1400" b="1" i="0" u="none" strike="noStrike" cap="none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A84643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8" name="Google Shape;408;gee4d264bee_0_32"/>
          <p:cNvSpPr/>
          <p:nvPr/>
        </p:nvSpPr>
        <p:spPr>
          <a:xfrm rot="2100221">
            <a:off x="5791571" y="4570430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ee4d264bee_0_32"/>
          <p:cNvSpPr/>
          <p:nvPr/>
        </p:nvSpPr>
        <p:spPr>
          <a:xfrm>
            <a:off x="5210738" y="3964238"/>
            <a:ext cx="2244000" cy="15258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0" name="Google Shape;410;gee4d264bee_0_32"/>
          <p:cNvGraphicFramePr/>
          <p:nvPr/>
        </p:nvGraphicFramePr>
        <p:xfrm>
          <a:off x="5184188" y="4005838"/>
          <a:ext cx="2297100" cy="1584840"/>
        </p:xfrm>
        <a:graphic>
          <a:graphicData uri="http://schemas.openxmlformats.org/drawingml/2006/table">
            <a:tbl>
              <a:tblPr>
                <a:noFill/>
                <a:tableStyleId>{852CC832-F349-41A7-AE4F-F327C1E2364A}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11" name="Google Shape;411;gee4d264bee_0_32"/>
          <p:cNvCxnSpPr/>
          <p:nvPr/>
        </p:nvCxnSpPr>
        <p:spPr>
          <a:xfrm>
            <a:off x="5187713" y="4625107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gee4d264bee_0_32"/>
          <p:cNvCxnSpPr/>
          <p:nvPr/>
        </p:nvCxnSpPr>
        <p:spPr>
          <a:xfrm>
            <a:off x="5184396" y="5329195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gee4d264bee_0_32"/>
          <p:cNvCxnSpPr/>
          <p:nvPr/>
        </p:nvCxnSpPr>
        <p:spPr>
          <a:xfrm>
            <a:off x="5187713" y="4990867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gee4d264bee_0_32"/>
          <p:cNvCxnSpPr/>
          <p:nvPr/>
        </p:nvCxnSpPr>
        <p:spPr>
          <a:xfrm>
            <a:off x="5187713" y="4192291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gee4d264bee_0_32"/>
          <p:cNvCxnSpPr/>
          <p:nvPr/>
        </p:nvCxnSpPr>
        <p:spPr>
          <a:xfrm flipH="1">
            <a:off x="5382288" y="4005829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6" name="Google Shape;416;gee4d264bee_0_32"/>
          <p:cNvCxnSpPr/>
          <p:nvPr/>
        </p:nvCxnSpPr>
        <p:spPr>
          <a:xfrm flipH="1">
            <a:off x="6142588" y="4005829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gee4d264bee_0_32"/>
          <p:cNvCxnSpPr/>
          <p:nvPr/>
        </p:nvCxnSpPr>
        <p:spPr>
          <a:xfrm flipH="1">
            <a:off x="6523013" y="4005829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gee4d264bee_0_32"/>
          <p:cNvCxnSpPr/>
          <p:nvPr/>
        </p:nvCxnSpPr>
        <p:spPr>
          <a:xfrm flipH="1">
            <a:off x="6902888" y="3993104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9" name="Google Shape;419;gee4d264bee_0_32"/>
          <p:cNvCxnSpPr/>
          <p:nvPr/>
        </p:nvCxnSpPr>
        <p:spPr>
          <a:xfrm flipH="1">
            <a:off x="7282763" y="4005829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0" name="Google Shape;420;gee4d264bee_0_32"/>
          <p:cNvCxnSpPr/>
          <p:nvPr/>
        </p:nvCxnSpPr>
        <p:spPr>
          <a:xfrm flipH="1">
            <a:off x="5762438" y="4005829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21" name="Google Shape;421;gee4d264bee_0_32"/>
          <p:cNvGrpSpPr/>
          <p:nvPr/>
        </p:nvGrpSpPr>
        <p:grpSpPr>
          <a:xfrm>
            <a:off x="4348125" y="5087175"/>
            <a:ext cx="1119675" cy="1193862"/>
            <a:chOff x="1276775" y="4399913"/>
            <a:chExt cx="1119675" cy="1193862"/>
          </a:xfrm>
        </p:grpSpPr>
        <p:cxnSp>
          <p:nvCxnSpPr>
            <p:cNvPr id="422" name="Google Shape;422;gee4d264bee_0_32"/>
            <p:cNvCxnSpPr/>
            <p:nvPr/>
          </p:nvCxnSpPr>
          <p:spPr>
            <a:xfrm rot="10800000">
              <a:off x="1666300" y="4583788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3" name="Google Shape;423;gee4d264bee_0_32"/>
            <p:cNvCxnSpPr/>
            <p:nvPr/>
          </p:nvCxnSpPr>
          <p:spPr>
            <a:xfrm>
              <a:off x="1649000" y="5120925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24" name="Google Shape;424;gee4d264bee_0_32"/>
            <p:cNvSpPr txBox="1"/>
            <p:nvPr/>
          </p:nvSpPr>
          <p:spPr>
            <a:xfrm>
              <a:off x="1898150" y="5132075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25" name="Google Shape;425;gee4d264bee_0_32"/>
            <p:cNvSpPr txBox="1"/>
            <p:nvPr/>
          </p:nvSpPr>
          <p:spPr>
            <a:xfrm>
              <a:off x="1276775" y="4399913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426" name="Google Shape;426;gee4d264bee_0_32"/>
          <p:cNvGrpSpPr/>
          <p:nvPr/>
        </p:nvGrpSpPr>
        <p:grpSpPr>
          <a:xfrm>
            <a:off x="5624617" y="4017970"/>
            <a:ext cx="919491" cy="1862529"/>
            <a:chOff x="5624617" y="4017970"/>
            <a:chExt cx="919491" cy="1862529"/>
          </a:xfrm>
        </p:grpSpPr>
        <p:cxnSp>
          <p:nvCxnSpPr>
            <p:cNvPr id="427" name="Google Shape;427;gee4d264bee_0_32"/>
            <p:cNvCxnSpPr/>
            <p:nvPr/>
          </p:nvCxnSpPr>
          <p:spPr>
            <a:xfrm rot="10800000" flipH="1">
              <a:off x="5642113" y="4405687"/>
              <a:ext cx="479037" cy="621899"/>
            </a:xfrm>
            <a:prstGeom prst="straightConnector1">
              <a:avLst/>
            </a:prstGeom>
            <a:noFill/>
            <a:ln w="28575" cap="flat" cmpd="sng">
              <a:solidFill>
                <a:srgbClr val="C0504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28" name="Google Shape;428;gee4d264bee_0_32"/>
            <p:cNvCxnSpPr/>
            <p:nvPr/>
          </p:nvCxnSpPr>
          <p:spPr>
            <a:xfrm rot="2114671">
              <a:off x="5549337" y="5262485"/>
              <a:ext cx="858826" cy="11898"/>
            </a:xfrm>
            <a:prstGeom prst="straightConnector1">
              <a:avLst/>
            </a:prstGeom>
            <a:noFill/>
            <a:ln w="28575" cap="flat" cmpd="sng">
              <a:solidFill>
                <a:srgbClr val="C0504D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29" name="Google Shape;429;gee4d264bee_0_32"/>
            <p:cNvSpPr txBox="1"/>
            <p:nvPr/>
          </p:nvSpPr>
          <p:spPr>
            <a:xfrm rot="2069061">
              <a:off x="5810232" y="5355708"/>
              <a:ext cx="366137" cy="461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o</a:t>
              </a:r>
              <a:endParaRPr sz="1800" b="1" i="0" u="none" strike="noStrike" cap="none" baseline="-25000">
                <a:solidFill>
                  <a:srgbClr val="A8464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30" name="Google Shape;430;gee4d264bee_0_32"/>
            <p:cNvSpPr txBox="1"/>
            <p:nvPr/>
          </p:nvSpPr>
          <p:spPr>
            <a:xfrm rot="2070900">
              <a:off x="6039087" y="4093585"/>
              <a:ext cx="410327" cy="4617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rPr>
                <a:t>o</a:t>
              </a:r>
              <a:endParaRPr sz="1800" b="1" i="0" u="none" strike="noStrike" cap="none" baseline="-25000">
                <a:solidFill>
                  <a:srgbClr val="A8464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431" name="Google Shape;431;gee4d264bee_0_32"/>
          <p:cNvGrpSpPr/>
          <p:nvPr/>
        </p:nvGrpSpPr>
        <p:grpSpPr>
          <a:xfrm>
            <a:off x="4804017" y="3483762"/>
            <a:ext cx="859262" cy="982943"/>
            <a:chOff x="1090351" y="4412152"/>
            <a:chExt cx="1374159" cy="1440632"/>
          </a:xfrm>
        </p:grpSpPr>
        <p:cxnSp>
          <p:nvCxnSpPr>
            <p:cNvPr id="432" name="Google Shape;432;gee4d264bee_0_32"/>
            <p:cNvCxnSpPr/>
            <p:nvPr/>
          </p:nvCxnSpPr>
          <p:spPr>
            <a:xfrm>
              <a:off x="1666300" y="5117188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433" name="Google Shape;433;gee4d264bee_0_32"/>
            <p:cNvCxnSpPr/>
            <p:nvPr/>
          </p:nvCxnSpPr>
          <p:spPr>
            <a:xfrm>
              <a:off x="1649000" y="5120925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434" name="Google Shape;434;gee4d264bee_0_32"/>
            <p:cNvSpPr txBox="1"/>
            <p:nvPr/>
          </p:nvSpPr>
          <p:spPr>
            <a:xfrm>
              <a:off x="1785310" y="4412152"/>
              <a:ext cx="6792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3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chemeClr val="accent3"/>
                  </a:solidFill>
                  <a:latin typeface="Ubuntu"/>
                  <a:ea typeface="Ubuntu"/>
                  <a:cs typeface="Ubuntu"/>
                  <a:sym typeface="Ubuntu"/>
                </a:rPr>
                <a:t>C</a:t>
              </a:r>
              <a:endParaRPr sz="1800" b="1" i="0" u="none" strike="noStrike" cap="none" baseline="-25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35" name="Google Shape;435;gee4d264bee_0_32"/>
            <p:cNvSpPr txBox="1"/>
            <p:nvPr/>
          </p:nvSpPr>
          <p:spPr>
            <a:xfrm>
              <a:off x="1090351" y="5175984"/>
              <a:ext cx="6792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3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chemeClr val="accent3"/>
                  </a:solidFill>
                  <a:latin typeface="Ubuntu"/>
                  <a:ea typeface="Ubuntu"/>
                  <a:cs typeface="Ubuntu"/>
                  <a:sym typeface="Ubuntu"/>
                </a:rPr>
                <a:t>C</a:t>
              </a:r>
              <a:endParaRPr sz="1800" b="1" i="0" u="none" strike="noStrike" cap="none" baseline="-25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sp>
        <p:nvSpPr>
          <p:cNvPr id="436" name="Google Shape;436;gee4d264bee_0_32"/>
          <p:cNvSpPr txBox="1"/>
          <p:nvPr/>
        </p:nvSpPr>
        <p:spPr>
          <a:xfrm>
            <a:off x="7282775" y="5874500"/>
            <a:ext cx="3231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Note the scale, rotation, and translation transformations of the triangle from </a:t>
            </a:r>
            <a:r>
              <a:rPr lang="en-US" sz="1400" b="0" i="1" u="none" strike="noStrike" cap="none">
                <a:solidFill>
                  <a:schemeClr val="accent2"/>
                </a:solidFill>
                <a:latin typeface="Ubuntu Light"/>
                <a:ea typeface="Ubuntu Light"/>
                <a:cs typeface="Ubuntu Light"/>
                <a:sym typeface="Ubuntu Light"/>
              </a:rPr>
              <a:t>object space </a:t>
            </a:r>
            <a:r>
              <a:rPr lang="en-US" sz="1400" b="0" i="1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into </a:t>
            </a:r>
            <a:r>
              <a:rPr lang="en-US" sz="1400" b="0" i="1" u="none" strike="noStrike" cap="none">
                <a:solidFill>
                  <a:schemeClr val="accent5"/>
                </a:solidFill>
                <a:latin typeface="Ubuntu Light"/>
                <a:ea typeface="Ubuntu Light"/>
                <a:cs typeface="Ubuntu Light"/>
                <a:sym typeface="Ubuntu Light"/>
              </a:rPr>
              <a:t>world space</a:t>
            </a:r>
            <a:r>
              <a:rPr lang="en-US" sz="1400" b="0" i="1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rPr>
              <a:t> </a:t>
            </a:r>
            <a:endParaRPr sz="1400" b="0" i="1" u="none" strike="noStrike" cap="none">
              <a:solidFill>
                <a:schemeClr val="accent2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437" name="Google Shape;437;gee4d264bee_0_32"/>
          <p:cNvGrpSpPr/>
          <p:nvPr/>
        </p:nvGrpSpPr>
        <p:grpSpPr>
          <a:xfrm>
            <a:off x="7741775" y="3583800"/>
            <a:ext cx="3160500" cy="2306050"/>
            <a:chOff x="7741775" y="3583800"/>
            <a:chExt cx="3160500" cy="2306050"/>
          </a:xfrm>
        </p:grpSpPr>
        <p:cxnSp>
          <p:nvCxnSpPr>
            <p:cNvPr id="438" name="Google Shape;438;gee4d264bee_0_32"/>
            <p:cNvCxnSpPr/>
            <p:nvPr/>
          </p:nvCxnSpPr>
          <p:spPr>
            <a:xfrm>
              <a:off x="9314525" y="3986600"/>
              <a:ext cx="15000" cy="14811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39" name="Google Shape;439;gee4d264bee_0_32"/>
            <p:cNvCxnSpPr>
              <a:stCxn id="401" idx="3"/>
              <a:endCxn id="401" idx="1"/>
            </p:cNvCxnSpPr>
            <p:nvPr/>
          </p:nvCxnSpPr>
          <p:spPr>
            <a:xfrm rot="10800000">
              <a:off x="8097489" y="4736837"/>
              <a:ext cx="2449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40" name="Google Shape;440;gee4d264bee_0_32"/>
            <p:cNvSpPr txBox="1"/>
            <p:nvPr/>
          </p:nvSpPr>
          <p:spPr>
            <a:xfrm>
              <a:off x="7741775" y="4544800"/>
              <a:ext cx="35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-1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1" name="Google Shape;441;gee4d264bee_0_32"/>
            <p:cNvSpPr txBox="1"/>
            <p:nvPr/>
          </p:nvSpPr>
          <p:spPr>
            <a:xfrm>
              <a:off x="9183250" y="3583800"/>
              <a:ext cx="511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-1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2" name="Google Shape;442;gee4d264bee_0_32"/>
            <p:cNvSpPr txBox="1"/>
            <p:nvPr/>
          </p:nvSpPr>
          <p:spPr>
            <a:xfrm>
              <a:off x="10545575" y="4557525"/>
              <a:ext cx="35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43" name="Google Shape;443;gee4d264bee_0_32"/>
            <p:cNvSpPr txBox="1"/>
            <p:nvPr/>
          </p:nvSpPr>
          <p:spPr>
            <a:xfrm>
              <a:off x="9143675" y="5489650"/>
              <a:ext cx="356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449;gee4d264bee_0_168"/>
          <p:cNvGrpSpPr/>
          <p:nvPr/>
        </p:nvGrpSpPr>
        <p:grpSpPr>
          <a:xfrm>
            <a:off x="5269886" y="2897110"/>
            <a:ext cx="5834178" cy="3961911"/>
            <a:chOff x="5269886" y="2897110"/>
            <a:chExt cx="5834178" cy="3961911"/>
          </a:xfrm>
        </p:grpSpPr>
        <p:grpSp>
          <p:nvGrpSpPr>
            <p:cNvPr id="450" name="Google Shape;450;gee4d264bee_0_168"/>
            <p:cNvGrpSpPr/>
            <p:nvPr/>
          </p:nvGrpSpPr>
          <p:grpSpPr>
            <a:xfrm>
              <a:off x="5269886" y="2897110"/>
              <a:ext cx="5834178" cy="3961911"/>
              <a:chOff x="4036963" y="4202991"/>
              <a:chExt cx="4668836" cy="2732541"/>
            </a:xfrm>
          </p:grpSpPr>
          <p:pic>
            <p:nvPicPr>
              <p:cNvPr id="451" name="Google Shape;451;gee4d264bee_0_168"/>
              <p:cNvPicPr preferRelativeResize="0"/>
              <p:nvPr/>
            </p:nvPicPr>
            <p:blipFill rotWithShape="1">
              <a:blip r:embed="rId3">
                <a:alphaModFix/>
              </a:blip>
              <a:srcRect l="56182" r="-1"/>
              <a:stretch/>
            </p:blipFill>
            <p:spPr>
              <a:xfrm>
                <a:off x="5162488" y="4202991"/>
                <a:ext cx="3543311" cy="27323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2" name="Google Shape;452;gee4d264bee_0_168"/>
              <p:cNvSpPr/>
              <p:nvPr/>
            </p:nvSpPr>
            <p:spPr>
              <a:xfrm>
                <a:off x="4036963" y="6290532"/>
                <a:ext cx="921900" cy="6450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3" name="Google Shape;453;gee4d264bee_0_168"/>
            <p:cNvSpPr/>
            <p:nvPr/>
          </p:nvSpPr>
          <p:spPr>
            <a:xfrm>
              <a:off x="8337481" y="4191002"/>
              <a:ext cx="1215198" cy="1872644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gee4d264bee_0_16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One more coordinate system: Screen Space</a:t>
            </a:r>
            <a:endParaRPr/>
          </a:p>
        </p:txBody>
      </p:sp>
      <p:sp>
        <p:nvSpPr>
          <p:cNvPr id="455" name="Google Shape;455;gee4d264bee_0_168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5000100" cy="4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2580"/>
              <a:buFont typeface="Arial"/>
              <a:buChar char="•"/>
            </a:pPr>
            <a:r>
              <a:rPr lang="en-US"/>
              <a:t>If we look at this process in the context of an application that has some window within the OS window system, then we don’t have to render to the whole window: we can also choose to render into different sub-regions (called </a:t>
            </a:r>
            <a:r>
              <a:rPr lang="en-US" b="1" i="1">
                <a:latin typeface="Ubuntu"/>
                <a:ea typeface="Ubuntu"/>
                <a:cs typeface="Ubuntu"/>
                <a:sym typeface="Ubuntu"/>
              </a:rPr>
              <a:t>viewports</a:t>
            </a:r>
            <a:r>
              <a:rPr lang="en-US"/>
              <a:t>) of our application window.</a:t>
            </a:r>
            <a:endParaRPr/>
          </a:p>
          <a:p>
            <a:pPr marL="457200" lvl="0" indent="-4572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2580"/>
              <a:buFont typeface="Arial"/>
              <a:buChar char="•"/>
            </a:pPr>
            <a:r>
              <a:rPr lang="en-US"/>
              <a:t>This ‘viewport transform’ takes us from ‘Normalized Device Coordinates’ to ‘</a:t>
            </a:r>
            <a:r>
              <a:rPr lang="en-US" b="1" i="1"/>
              <a:t>Screen Space</a:t>
            </a:r>
            <a:r>
              <a:rPr lang="en-US"/>
              <a:t>.’</a:t>
            </a:r>
            <a:endParaRPr/>
          </a:p>
        </p:txBody>
      </p:sp>
      <p:sp>
        <p:nvSpPr>
          <p:cNvPr id="456" name="Google Shape;456;gee4d264bee_0_16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457" name="Google Shape;457;gee4d264bee_0_168"/>
          <p:cNvSpPr txBox="1"/>
          <p:nvPr/>
        </p:nvSpPr>
        <p:spPr>
          <a:xfrm>
            <a:off x="9701592" y="2695742"/>
            <a:ext cx="29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endParaRPr sz="1400" b="1" i="0" u="none" strike="noStrike" cap="none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8" name="Google Shape;458;gee4d264bee_0_1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7481" y="4191002"/>
            <a:ext cx="1215199" cy="187264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ee4d264bee_0_168"/>
          <p:cNvSpPr/>
          <p:nvPr/>
        </p:nvSpPr>
        <p:spPr>
          <a:xfrm>
            <a:off x="8870461" y="2823784"/>
            <a:ext cx="293700" cy="146162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0" name="Google Shape;460;gee4d264bee_0_168"/>
          <p:cNvGrpSpPr/>
          <p:nvPr/>
        </p:nvGrpSpPr>
        <p:grpSpPr>
          <a:xfrm>
            <a:off x="7539733" y="1238886"/>
            <a:ext cx="3609592" cy="1541171"/>
            <a:chOff x="7539733" y="1238886"/>
            <a:chExt cx="3609592" cy="1541171"/>
          </a:xfrm>
        </p:grpSpPr>
        <p:pic>
          <p:nvPicPr>
            <p:cNvPr id="461" name="Google Shape;461;gee4d264bee_0_16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840265" y="1552711"/>
              <a:ext cx="2016278" cy="122734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2" name="Google Shape;462;gee4d264bee_0_168"/>
            <p:cNvCxnSpPr/>
            <p:nvPr/>
          </p:nvCxnSpPr>
          <p:spPr>
            <a:xfrm>
              <a:off x="9842234" y="1562896"/>
              <a:ext cx="12300" cy="119130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cxnSp>
          <p:nvCxnSpPr>
            <p:cNvPr id="463" name="Google Shape;463;gee4d264bee_0_168"/>
            <p:cNvCxnSpPr>
              <a:stCxn id="461" idx="3"/>
              <a:endCxn id="461" idx="1"/>
            </p:cNvCxnSpPr>
            <p:nvPr/>
          </p:nvCxnSpPr>
          <p:spPr>
            <a:xfrm rot="10800000">
              <a:off x="8840243" y="2166384"/>
              <a:ext cx="20163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464" name="Google Shape;464;gee4d264bee_0_168"/>
            <p:cNvSpPr txBox="1"/>
            <p:nvPr/>
          </p:nvSpPr>
          <p:spPr>
            <a:xfrm>
              <a:off x="8420058" y="2011911"/>
              <a:ext cx="42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-1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5" name="Google Shape;465;gee4d264bee_0_168"/>
            <p:cNvSpPr txBox="1"/>
            <p:nvPr/>
          </p:nvSpPr>
          <p:spPr>
            <a:xfrm>
              <a:off x="9734169" y="1238886"/>
              <a:ext cx="42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-1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6" name="Google Shape;466;gee4d264bee_0_168"/>
            <p:cNvSpPr txBox="1"/>
            <p:nvPr/>
          </p:nvSpPr>
          <p:spPr>
            <a:xfrm>
              <a:off x="10855625" y="2022145"/>
              <a:ext cx="293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4"/>
                  </a:solidFill>
                  <a:latin typeface="Ubuntu"/>
                  <a:ea typeface="Ubuntu"/>
                  <a:cs typeface="Ubuntu"/>
                  <a:sym typeface="Ubuntu"/>
                </a:rPr>
                <a:t>1</a:t>
              </a:r>
              <a:endParaRPr sz="1400" b="1" i="0" u="none" strike="noStrike" cap="none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467" name="Google Shape;467;gee4d264bee_0_168"/>
            <p:cNvSpPr txBox="1"/>
            <p:nvPr/>
          </p:nvSpPr>
          <p:spPr>
            <a:xfrm>
              <a:off x="7539733" y="1796361"/>
              <a:ext cx="13014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chemeClr val="accent4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Normalized Device Coords</a:t>
              </a:r>
              <a:endParaRPr sz="1400" b="0" i="0" u="none" strike="noStrike" cap="none">
                <a:solidFill>
                  <a:schemeClr val="accent4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sp>
        <p:nvSpPr>
          <p:cNvPr id="468" name="Google Shape;468;gee4d264bee_0_168"/>
          <p:cNvSpPr txBox="1"/>
          <p:nvPr/>
        </p:nvSpPr>
        <p:spPr>
          <a:xfrm>
            <a:off x="6791136" y="2871311"/>
            <a:ext cx="130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1F497D"/>
                </a:solidFill>
                <a:latin typeface="Ubuntu Light"/>
                <a:ea typeface="Ubuntu Light"/>
                <a:cs typeface="Ubuntu Light"/>
                <a:sym typeface="Ubuntu Light"/>
              </a:rPr>
              <a:t>Screen Space</a:t>
            </a:r>
            <a:endParaRPr sz="1400" b="0" i="0" u="none" strike="noStrike" cap="none">
              <a:solidFill>
                <a:srgbClr val="1F497D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ee4d264bee_0_17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use multiple Coordinate Systems?</a:t>
            </a:r>
            <a:endParaRPr/>
          </a:p>
        </p:txBody>
      </p:sp>
      <p:sp>
        <p:nvSpPr>
          <p:cNvPr id="475" name="Google Shape;475;gee4d264bee_0_175"/>
          <p:cNvSpPr txBox="1">
            <a:spLocks noGrp="1"/>
          </p:cNvSpPr>
          <p:nvPr>
            <p:ph type="body" idx="1"/>
          </p:nvPr>
        </p:nvSpPr>
        <p:spPr>
          <a:xfrm>
            <a:off x="609600" y="1508900"/>
            <a:ext cx="10972800" cy="4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35576"/>
              <a:buNone/>
            </a:pPr>
            <a:r>
              <a:rPr lang="en-US" sz="2860"/>
              <a:t>We use multiple spaces because</a:t>
            </a:r>
            <a:r>
              <a:rPr lang="en-US" sz="2660"/>
              <a:t> </a:t>
            </a:r>
            <a:endParaRPr sz="2660"/>
          </a:p>
          <a:p>
            <a:pPr marL="457200" lvl="0" indent="-38490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●"/>
            </a:pPr>
            <a:r>
              <a:rPr lang="en-US" sz="2660"/>
              <a:t>we want to be insulated from device coordinates </a:t>
            </a:r>
            <a:endParaRPr sz="2660"/>
          </a:p>
          <a:p>
            <a:pPr marL="914400" lvl="1" indent="-3731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60"/>
              <a:t>I don’t want to have to think about what exact pixel I’m drawing to</a:t>
            </a:r>
            <a:endParaRPr/>
          </a:p>
          <a:p>
            <a:pPr marL="914400" lvl="1" indent="-3731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60"/>
              <a:t>I want to be able to draw to any screen</a:t>
            </a:r>
            <a:endParaRPr sz="2460"/>
          </a:p>
          <a:p>
            <a:pPr marL="457200" lvl="0" indent="-38490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660"/>
              <a:t>we want to have the freedom to transform our objects and view the scene interactively == we want modularity (separate each thing we have control over into its own model/space)</a:t>
            </a:r>
            <a:endParaRPr sz="2660"/>
          </a:p>
          <a:p>
            <a:pPr marL="914400" lvl="1" indent="-3731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60"/>
              <a:t>we could move the camera to a new location, or mobilize it from a bird’s-eye perspective</a:t>
            </a:r>
            <a:endParaRPr sz="2460"/>
          </a:p>
          <a:p>
            <a:pPr marL="914400" lvl="1" indent="-3731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60"/>
              <a:t>we may want to place an object elsewhere in the scene</a:t>
            </a:r>
            <a:endParaRPr sz="2460"/>
          </a:p>
          <a:p>
            <a:pPr marL="914400" lvl="1" indent="-3731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US" sz="2460"/>
              <a:t>perhaps we want to modify the object geometry itself but keep the rest of the scene static</a:t>
            </a:r>
            <a:endParaRPr sz="2460"/>
          </a:p>
        </p:txBody>
      </p:sp>
      <p:sp>
        <p:nvSpPr>
          <p:cNvPr id="476" name="Google Shape;476;gee4d264bee_0_17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ee4d264bee_0_30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Vector Graphics Pipeline</a:t>
            </a:r>
            <a:endParaRPr/>
          </a:p>
        </p:txBody>
      </p:sp>
      <p:sp>
        <p:nvSpPr>
          <p:cNvPr id="483" name="Google Shape;483;gee4d264bee_0_302"/>
          <p:cNvSpPr txBox="1">
            <a:spLocks noGrp="1"/>
          </p:cNvSpPr>
          <p:nvPr>
            <p:ph type="body" idx="1"/>
          </p:nvPr>
        </p:nvSpPr>
        <p:spPr>
          <a:xfrm>
            <a:off x="609600" y="3410775"/>
            <a:ext cx="109728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Let’s dig into the first couple stages of the pipeline a bit more… </a:t>
            </a:r>
            <a:endParaRPr/>
          </a:p>
        </p:txBody>
      </p:sp>
      <p:sp>
        <p:nvSpPr>
          <p:cNvPr id="484" name="Google Shape;484;gee4d264bee_0_30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85" name="Google Shape;485;gee4d264bee_0_302"/>
          <p:cNvSpPr/>
          <p:nvPr/>
        </p:nvSpPr>
        <p:spPr>
          <a:xfrm>
            <a:off x="1124375" y="1684440"/>
            <a:ext cx="2072100" cy="88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6" name="Google Shape;486;gee4d264bee_0_302"/>
          <p:cNvCxnSpPr/>
          <p:nvPr/>
        </p:nvCxnSpPr>
        <p:spPr>
          <a:xfrm>
            <a:off x="3196435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7" name="Google Shape;487;gee4d264bee_0_302"/>
          <p:cNvCxnSpPr/>
          <p:nvPr/>
        </p:nvCxnSpPr>
        <p:spPr>
          <a:xfrm>
            <a:off x="5820153" y="2151393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8" name="Google Shape;488;gee4d264bee_0_302"/>
          <p:cNvCxnSpPr/>
          <p:nvPr/>
        </p:nvCxnSpPr>
        <p:spPr>
          <a:xfrm>
            <a:off x="8443871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89" name="Google Shape;489;gee4d264bee_0_302"/>
          <p:cNvSpPr/>
          <p:nvPr/>
        </p:nvSpPr>
        <p:spPr>
          <a:xfrm>
            <a:off x="3748092" y="1684440"/>
            <a:ext cx="2072100" cy="8886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ee4d264bee_0_302"/>
          <p:cNvSpPr/>
          <p:nvPr/>
        </p:nvSpPr>
        <p:spPr>
          <a:xfrm>
            <a:off x="6371808" y="1684440"/>
            <a:ext cx="2072100" cy="888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ee4d264bee_0_302"/>
          <p:cNvSpPr/>
          <p:nvPr/>
        </p:nvSpPr>
        <p:spPr>
          <a:xfrm>
            <a:off x="8995525" y="1675400"/>
            <a:ext cx="2072100" cy="88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e4d264bee_0_34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Vector Graphics Pipeline</a:t>
            </a:r>
            <a:endParaRPr/>
          </a:p>
        </p:txBody>
      </p:sp>
      <p:sp>
        <p:nvSpPr>
          <p:cNvPr id="498" name="Google Shape;498;gee4d264bee_0_345"/>
          <p:cNvSpPr txBox="1">
            <a:spLocks noGrp="1"/>
          </p:cNvSpPr>
          <p:nvPr>
            <p:ph type="body" idx="1"/>
          </p:nvPr>
        </p:nvSpPr>
        <p:spPr>
          <a:xfrm>
            <a:off x="609600" y="3410775"/>
            <a:ext cx="10972800" cy="27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Lots of different objects you might want to draw (squares, circles, curves, blobby blobs)</a:t>
            </a:r>
            <a:endParaRPr dirty="0"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Application code will know about these shapes (mathematically), but graphics platform typically only knows about </a:t>
            </a:r>
            <a:r>
              <a:rPr lang="en-US" b="1" i="1" dirty="0">
                <a:latin typeface="Ubuntu"/>
                <a:ea typeface="Ubuntu"/>
                <a:cs typeface="Ubuntu"/>
                <a:sym typeface="Ubuntu"/>
              </a:rPr>
              <a:t>triangles</a:t>
            </a:r>
          </a:p>
        </p:txBody>
      </p:sp>
      <p:sp>
        <p:nvSpPr>
          <p:cNvPr id="499" name="Google Shape;499;gee4d264bee_0_34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500" name="Google Shape;500;gee4d264bee_0_345"/>
          <p:cNvSpPr/>
          <p:nvPr/>
        </p:nvSpPr>
        <p:spPr>
          <a:xfrm>
            <a:off x="1124375" y="1684440"/>
            <a:ext cx="2072100" cy="88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gee4d264bee_0_345"/>
          <p:cNvCxnSpPr/>
          <p:nvPr/>
        </p:nvCxnSpPr>
        <p:spPr>
          <a:xfrm>
            <a:off x="3196435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2" name="Google Shape;502;gee4d264bee_0_345"/>
          <p:cNvCxnSpPr/>
          <p:nvPr/>
        </p:nvCxnSpPr>
        <p:spPr>
          <a:xfrm>
            <a:off x="5820153" y="2151393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3" name="Google Shape;503;gee4d264bee_0_345"/>
          <p:cNvCxnSpPr/>
          <p:nvPr/>
        </p:nvCxnSpPr>
        <p:spPr>
          <a:xfrm>
            <a:off x="8443871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4" name="Google Shape;504;gee4d264bee_0_345"/>
          <p:cNvSpPr/>
          <p:nvPr/>
        </p:nvSpPr>
        <p:spPr>
          <a:xfrm>
            <a:off x="3748092" y="1684440"/>
            <a:ext cx="2072100" cy="8886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ee4d264bee_0_345"/>
          <p:cNvSpPr/>
          <p:nvPr/>
        </p:nvSpPr>
        <p:spPr>
          <a:xfrm>
            <a:off x="6371808" y="1684440"/>
            <a:ext cx="2072100" cy="888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gee4d264bee_0_345"/>
          <p:cNvSpPr/>
          <p:nvPr/>
        </p:nvSpPr>
        <p:spPr>
          <a:xfrm>
            <a:off x="8995525" y="1675400"/>
            <a:ext cx="2072100" cy="88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ee4d264bee_0_345"/>
          <p:cNvSpPr/>
          <p:nvPr/>
        </p:nvSpPr>
        <p:spPr>
          <a:xfrm>
            <a:off x="888875" y="1364300"/>
            <a:ext cx="2543100" cy="151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4d264bee_0_3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Why Triangles?</a:t>
            </a:r>
            <a:endParaRPr/>
          </a:p>
        </p:txBody>
      </p:sp>
      <p:sp>
        <p:nvSpPr>
          <p:cNvPr id="514" name="Google Shape;514;gee4d264bee_0_36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8201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457200" lvl="0" indent="-33432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 dirty="0"/>
              <a:t>Simplest polygon that has area</a:t>
            </a:r>
            <a:endParaRPr dirty="0"/>
          </a:p>
          <a:p>
            <a:pPr marL="4572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 dirty="0"/>
              <a:t>We can decompose </a:t>
            </a:r>
            <a:r>
              <a:rPr lang="en-US" u="sng" dirty="0"/>
              <a:t>any</a:t>
            </a:r>
            <a:r>
              <a:rPr lang="en-US" dirty="0"/>
              <a:t> shape into triangles</a:t>
            </a:r>
            <a:endParaRPr dirty="0"/>
          </a:p>
          <a:p>
            <a:pPr marL="914400" lvl="1" indent="-33432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4285"/>
              <a:buChar char="○"/>
            </a:pPr>
            <a:r>
              <a:rPr lang="en-US" dirty="0"/>
              <a:t>can even approximate points and lines (w/ very tiny or thin triangles)</a:t>
            </a:r>
            <a:endParaRPr dirty="0"/>
          </a:p>
          <a:p>
            <a:pPr marL="457200" lvl="0" indent="-33432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6250"/>
              <a:buChar char="●"/>
            </a:pPr>
            <a:r>
              <a:rPr lang="en-US" dirty="0"/>
              <a:t>Always planar and have a well-defined normal vector (in 3D…)</a:t>
            </a:r>
            <a:endParaRPr dirty="0"/>
          </a:p>
          <a:p>
            <a:pPr marL="457200" lvl="0" indent="-33432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56250"/>
              <a:buChar char="●"/>
            </a:pPr>
            <a:r>
              <a:rPr lang="en-US" dirty="0"/>
              <a:t>Graphics platform only has to know how to render triangles; as long as the application can convert objects to triangles, we’re good.</a:t>
            </a:r>
            <a:endParaRPr dirty="0"/>
          </a:p>
        </p:txBody>
      </p:sp>
      <p:sp>
        <p:nvSpPr>
          <p:cNvPr id="515" name="Google Shape;515;gee4d264bee_0_3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516" name="Google Shape;516;gee4d264bee_0_360"/>
          <p:cNvGrpSpPr/>
          <p:nvPr/>
        </p:nvGrpSpPr>
        <p:grpSpPr>
          <a:xfrm>
            <a:off x="8975800" y="697550"/>
            <a:ext cx="2707600" cy="1336450"/>
            <a:chOff x="8975800" y="697550"/>
            <a:chExt cx="2707600" cy="1336450"/>
          </a:xfrm>
        </p:grpSpPr>
        <p:sp>
          <p:nvSpPr>
            <p:cNvPr id="517" name="Google Shape;517;gee4d264bee_0_360"/>
            <p:cNvSpPr/>
            <p:nvPr/>
          </p:nvSpPr>
          <p:spPr>
            <a:xfrm>
              <a:off x="8975800" y="1211725"/>
              <a:ext cx="1181700" cy="673200"/>
            </a:xfrm>
            <a:prstGeom prst="triangle">
              <a:avLst>
                <a:gd name="adj" fmla="val 50000"/>
              </a:avLst>
            </a:prstGeom>
            <a:solidFill>
              <a:srgbClr val="A846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ee4d264bee_0_360"/>
            <p:cNvSpPr/>
            <p:nvPr/>
          </p:nvSpPr>
          <p:spPr>
            <a:xfrm>
              <a:off x="10157500" y="697550"/>
              <a:ext cx="942600" cy="672600"/>
            </a:xfrm>
            <a:prstGeom prst="rtTriangle">
              <a:avLst/>
            </a:prstGeom>
            <a:solidFill>
              <a:schemeClr val="accent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ee4d264bee_0_360"/>
            <p:cNvSpPr/>
            <p:nvPr/>
          </p:nvSpPr>
          <p:spPr>
            <a:xfrm rot="-5400000" flipH="1">
              <a:off x="10935500" y="1286100"/>
              <a:ext cx="433800" cy="10620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0" name="Google Shape;520;gee4d264bee_0_360"/>
          <p:cNvGrpSpPr/>
          <p:nvPr/>
        </p:nvGrpSpPr>
        <p:grpSpPr>
          <a:xfrm>
            <a:off x="9209791" y="2422608"/>
            <a:ext cx="2133600" cy="1599748"/>
            <a:chOff x="9209791" y="2422608"/>
            <a:chExt cx="2133600" cy="1599748"/>
          </a:xfrm>
        </p:grpSpPr>
        <p:pic>
          <p:nvPicPr>
            <p:cNvPr id="521" name="Google Shape;521;gee4d264bee_0_3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805925" y="2422608"/>
              <a:ext cx="1140920" cy="11688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Google Shape;522;gee4d264bee_0_360"/>
            <p:cNvSpPr txBox="1"/>
            <p:nvPr/>
          </p:nvSpPr>
          <p:spPr>
            <a:xfrm>
              <a:off x="9209791" y="3591469"/>
              <a:ext cx="21336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 complex polygon made of triangle primitives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gee4d264bee_0_360"/>
          <p:cNvGrpSpPr/>
          <p:nvPr/>
        </p:nvGrpSpPr>
        <p:grpSpPr>
          <a:xfrm>
            <a:off x="9145405" y="4274553"/>
            <a:ext cx="2133600" cy="1827933"/>
            <a:chOff x="9145405" y="4274553"/>
            <a:chExt cx="2133600" cy="1827933"/>
          </a:xfrm>
        </p:grpSpPr>
        <p:pic>
          <p:nvPicPr>
            <p:cNvPr id="524" name="Google Shape;524;gee4d264bee_0_36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593943" y="4274553"/>
              <a:ext cx="1397045" cy="1397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gee4d264bee_0_360"/>
            <p:cNvSpPr txBox="1"/>
            <p:nvPr/>
          </p:nvSpPr>
          <p:spPr>
            <a:xfrm>
              <a:off x="9145405" y="5671599"/>
              <a:ext cx="2133600" cy="4308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11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An approximate circle made of triangle primitives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e4d264bee_0_37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Vector Graphics Pipeline</a:t>
            </a:r>
            <a:endParaRPr/>
          </a:p>
        </p:txBody>
      </p:sp>
      <p:sp>
        <p:nvSpPr>
          <p:cNvPr id="532" name="Google Shape;532;gee4d264bee_0_376"/>
          <p:cNvSpPr txBox="1">
            <a:spLocks noGrp="1"/>
          </p:cNvSpPr>
          <p:nvPr>
            <p:ph type="body" idx="1"/>
          </p:nvPr>
        </p:nvSpPr>
        <p:spPr>
          <a:xfrm>
            <a:off x="609600" y="3093375"/>
            <a:ext cx="8515800" cy="30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We’ll also see instances of geometry that is </a:t>
            </a:r>
            <a:r>
              <a:rPr lang="en-US" b="1" i="1" dirty="0"/>
              <a:t>not</a:t>
            </a:r>
            <a:r>
              <a:rPr lang="en-US" dirty="0"/>
              <a:t> represented as triangles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i.e. rendering a sphere without converting to triangles first</a:t>
            </a:r>
            <a:endParaRPr dirty="0"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dirty="0"/>
              <a:t>we’ll talk later about why/in what circumstances that might be a good idea</a:t>
            </a:r>
            <a:endParaRPr dirty="0"/>
          </a:p>
        </p:txBody>
      </p:sp>
      <p:sp>
        <p:nvSpPr>
          <p:cNvPr id="533" name="Google Shape;533;gee4d264bee_0_37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534" name="Google Shape;534;gee4d264bee_0_376"/>
          <p:cNvSpPr/>
          <p:nvPr/>
        </p:nvSpPr>
        <p:spPr>
          <a:xfrm>
            <a:off x="1124375" y="1684440"/>
            <a:ext cx="2072100" cy="88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gee4d264bee_0_376"/>
          <p:cNvCxnSpPr/>
          <p:nvPr/>
        </p:nvCxnSpPr>
        <p:spPr>
          <a:xfrm>
            <a:off x="3196435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6" name="Google Shape;536;gee4d264bee_0_376"/>
          <p:cNvCxnSpPr/>
          <p:nvPr/>
        </p:nvCxnSpPr>
        <p:spPr>
          <a:xfrm>
            <a:off x="5820153" y="2151393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7" name="Google Shape;537;gee4d264bee_0_376"/>
          <p:cNvCxnSpPr/>
          <p:nvPr/>
        </p:nvCxnSpPr>
        <p:spPr>
          <a:xfrm>
            <a:off x="8443871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8" name="Google Shape;538;gee4d264bee_0_376"/>
          <p:cNvSpPr/>
          <p:nvPr/>
        </p:nvSpPr>
        <p:spPr>
          <a:xfrm>
            <a:off x="3748092" y="1684440"/>
            <a:ext cx="2072100" cy="8886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ee4d264bee_0_376"/>
          <p:cNvSpPr/>
          <p:nvPr/>
        </p:nvSpPr>
        <p:spPr>
          <a:xfrm>
            <a:off x="6371808" y="1684440"/>
            <a:ext cx="2072100" cy="888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ee4d264bee_0_376"/>
          <p:cNvSpPr/>
          <p:nvPr/>
        </p:nvSpPr>
        <p:spPr>
          <a:xfrm>
            <a:off x="8995525" y="1675400"/>
            <a:ext cx="2072100" cy="88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gee4d264bee_0_376"/>
          <p:cNvSpPr/>
          <p:nvPr/>
        </p:nvSpPr>
        <p:spPr>
          <a:xfrm>
            <a:off x="888875" y="1364300"/>
            <a:ext cx="2543100" cy="151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gee4d264bee_0_376"/>
          <p:cNvGrpSpPr/>
          <p:nvPr/>
        </p:nvGrpSpPr>
        <p:grpSpPr>
          <a:xfrm>
            <a:off x="9265422" y="3301638"/>
            <a:ext cx="2317075" cy="2612587"/>
            <a:chOff x="9265422" y="3301638"/>
            <a:chExt cx="2317075" cy="2612587"/>
          </a:xfrm>
        </p:grpSpPr>
        <p:pic>
          <p:nvPicPr>
            <p:cNvPr id="543" name="Google Shape;543;gee4d264bee_0_3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65422" y="3301638"/>
              <a:ext cx="2317075" cy="2317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Google Shape;544;gee4d264bee_0_376"/>
            <p:cNvSpPr txBox="1"/>
            <p:nvPr/>
          </p:nvSpPr>
          <p:spPr>
            <a:xfrm>
              <a:off x="9504013" y="5514025"/>
              <a:ext cx="183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hlink"/>
                  </a:solidFill>
                  <a:latin typeface="Ubuntu Light"/>
                  <a:ea typeface="Ubuntu Light"/>
                  <a:cs typeface="Ubuntu Light"/>
                  <a:sym typeface="Ubuntu Light"/>
                  <a:hlinkClick r:id="rId4"/>
                </a:rPr>
                <a:t>Ray-traced Sphere</a:t>
              </a:r>
              <a:endParaRPr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ee4d264bee_0_39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Vector Graphics Pipeline</a:t>
            </a:r>
            <a:endParaRPr/>
          </a:p>
        </p:txBody>
      </p:sp>
      <p:sp>
        <p:nvSpPr>
          <p:cNvPr id="551" name="Google Shape;551;gee4d264bee_0_393"/>
          <p:cNvSpPr txBox="1">
            <a:spLocks noGrp="1"/>
          </p:cNvSpPr>
          <p:nvPr>
            <p:ph type="body" idx="1"/>
          </p:nvPr>
        </p:nvSpPr>
        <p:spPr>
          <a:xfrm>
            <a:off x="421200" y="2839850"/>
            <a:ext cx="7588200" cy="34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60810"/>
              <a:buChar char="●"/>
            </a:pPr>
            <a:r>
              <a:rPr lang="en-US"/>
              <a:t>Standard types of transformations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9498"/>
              <a:buChar char="○"/>
            </a:pPr>
            <a:r>
              <a:rPr lang="en-US"/>
              <a:t>Translate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9498"/>
              <a:buChar char="○"/>
            </a:pPr>
            <a:r>
              <a:rPr lang="en-US"/>
              <a:t>Rotate</a:t>
            </a:r>
            <a:endParaRPr/>
          </a:p>
          <a:p>
            <a:pPr marL="91440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69498"/>
              <a:buChar char="○"/>
            </a:pPr>
            <a:r>
              <a:rPr lang="en-US"/>
              <a:t>Scale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60810"/>
              <a:buChar char="●"/>
            </a:pPr>
            <a:r>
              <a:rPr lang="en-US"/>
              <a:t>“Linear” because can be represented as linear functions, therefore can be represented as matrices (more on this soon) </a:t>
            </a:r>
            <a:endParaRPr/>
          </a:p>
        </p:txBody>
      </p:sp>
      <p:sp>
        <p:nvSpPr>
          <p:cNvPr id="552" name="Google Shape;552;gee4d264bee_0_39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553" name="Google Shape;553;gee4d264bee_0_393"/>
          <p:cNvSpPr/>
          <p:nvPr/>
        </p:nvSpPr>
        <p:spPr>
          <a:xfrm>
            <a:off x="1124375" y="1684440"/>
            <a:ext cx="2072100" cy="888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gee4d264bee_0_393"/>
          <p:cNvCxnSpPr/>
          <p:nvPr/>
        </p:nvCxnSpPr>
        <p:spPr>
          <a:xfrm>
            <a:off x="3196435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5" name="Google Shape;555;gee4d264bee_0_393"/>
          <p:cNvCxnSpPr/>
          <p:nvPr/>
        </p:nvCxnSpPr>
        <p:spPr>
          <a:xfrm>
            <a:off x="5820153" y="2151393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56" name="Google Shape;556;gee4d264bee_0_393"/>
          <p:cNvCxnSpPr/>
          <p:nvPr/>
        </p:nvCxnSpPr>
        <p:spPr>
          <a:xfrm>
            <a:off x="8443871" y="2135031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7" name="Google Shape;557;gee4d264bee_0_393"/>
          <p:cNvSpPr/>
          <p:nvPr/>
        </p:nvSpPr>
        <p:spPr>
          <a:xfrm>
            <a:off x="3748092" y="1684440"/>
            <a:ext cx="2072100" cy="8886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gee4d264bee_0_393"/>
          <p:cNvSpPr/>
          <p:nvPr/>
        </p:nvSpPr>
        <p:spPr>
          <a:xfrm>
            <a:off x="6371808" y="1684440"/>
            <a:ext cx="2072100" cy="888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ee4d264bee_0_393"/>
          <p:cNvSpPr/>
          <p:nvPr/>
        </p:nvSpPr>
        <p:spPr>
          <a:xfrm>
            <a:off x="8995525" y="1675400"/>
            <a:ext cx="2072100" cy="8886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ee4d264bee_0_393"/>
          <p:cNvSpPr/>
          <p:nvPr/>
        </p:nvSpPr>
        <p:spPr>
          <a:xfrm>
            <a:off x="3512588" y="1364300"/>
            <a:ext cx="2543100" cy="15108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" name="Google Shape;561;gee4d264bee_0_393"/>
          <p:cNvGrpSpPr/>
          <p:nvPr/>
        </p:nvGrpSpPr>
        <p:grpSpPr>
          <a:xfrm>
            <a:off x="2705442" y="3791213"/>
            <a:ext cx="904645" cy="643200"/>
            <a:chOff x="2842300" y="4203625"/>
            <a:chExt cx="861813" cy="643200"/>
          </a:xfrm>
        </p:grpSpPr>
        <p:sp>
          <p:nvSpPr>
            <p:cNvPr id="562" name="Google Shape;562;gee4d264bee_0_393"/>
            <p:cNvSpPr/>
            <p:nvPr/>
          </p:nvSpPr>
          <p:spPr>
            <a:xfrm>
              <a:off x="2842300" y="4203625"/>
              <a:ext cx="89700" cy="6432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ee4d264bee_0_393"/>
            <p:cNvSpPr txBox="1"/>
            <p:nvPr/>
          </p:nvSpPr>
          <p:spPr>
            <a:xfrm>
              <a:off x="2976013" y="4325125"/>
              <a:ext cx="72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Linear</a:t>
              </a:r>
              <a:endParaRPr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564" name="Google Shape;564;gee4d264bee_0_393"/>
          <p:cNvGrpSpPr/>
          <p:nvPr/>
        </p:nvGrpSpPr>
        <p:grpSpPr>
          <a:xfrm>
            <a:off x="3692412" y="3461652"/>
            <a:ext cx="887101" cy="1032300"/>
            <a:chOff x="2842300" y="4140975"/>
            <a:chExt cx="845100" cy="1032300"/>
          </a:xfrm>
        </p:grpSpPr>
        <p:sp>
          <p:nvSpPr>
            <p:cNvPr id="565" name="Google Shape;565;gee4d264bee_0_393"/>
            <p:cNvSpPr/>
            <p:nvPr/>
          </p:nvSpPr>
          <p:spPr>
            <a:xfrm>
              <a:off x="2842300" y="4140975"/>
              <a:ext cx="117000" cy="10323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ee4d264bee_0_393"/>
            <p:cNvSpPr txBox="1"/>
            <p:nvPr/>
          </p:nvSpPr>
          <p:spPr>
            <a:xfrm>
              <a:off x="2959300" y="4453725"/>
              <a:ext cx="72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Ubuntu Light"/>
                  <a:ea typeface="Ubuntu Light"/>
                  <a:cs typeface="Ubuntu Light"/>
                  <a:sym typeface="Ubuntu Light"/>
                </a:rPr>
                <a:t>Affine</a:t>
              </a:r>
              <a:endParaRPr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sp>
        <p:nvSpPr>
          <p:cNvPr id="567" name="Google Shape;567;gee4d264bee_0_393"/>
          <p:cNvSpPr txBox="1"/>
          <p:nvPr/>
        </p:nvSpPr>
        <p:spPr>
          <a:xfrm>
            <a:off x="972375" y="5535025"/>
            <a:ext cx="861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pSp>
        <p:nvGrpSpPr>
          <p:cNvPr id="568" name="Google Shape;568;gee4d264bee_0_393"/>
          <p:cNvGrpSpPr/>
          <p:nvPr/>
        </p:nvGrpSpPr>
        <p:grpSpPr>
          <a:xfrm>
            <a:off x="7823752" y="2563998"/>
            <a:ext cx="4218110" cy="4148414"/>
            <a:chOff x="7364402" y="2563998"/>
            <a:chExt cx="4218110" cy="4148414"/>
          </a:xfrm>
        </p:grpSpPr>
        <p:grpSp>
          <p:nvGrpSpPr>
            <p:cNvPr id="569" name="Google Shape;569;gee4d264bee_0_393"/>
            <p:cNvGrpSpPr/>
            <p:nvPr/>
          </p:nvGrpSpPr>
          <p:grpSpPr>
            <a:xfrm>
              <a:off x="7364402" y="2563998"/>
              <a:ext cx="4218110" cy="4148414"/>
              <a:chOff x="7271027" y="2573048"/>
              <a:chExt cx="4218110" cy="4148414"/>
            </a:xfrm>
          </p:grpSpPr>
          <p:pic>
            <p:nvPicPr>
              <p:cNvPr id="570" name="Google Shape;570;gee4d264bee_0_393"/>
              <p:cNvPicPr preferRelativeResize="0"/>
              <p:nvPr/>
            </p:nvPicPr>
            <p:blipFill rotWithShape="1">
              <a:blip r:embed="rId3">
                <a:alphaModFix/>
              </a:blip>
              <a:srcRect r="54279"/>
              <a:stretch/>
            </p:blipFill>
            <p:spPr>
              <a:xfrm>
                <a:off x="7986777" y="2573048"/>
                <a:ext cx="2844898" cy="265685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71" name="Google Shape;571;gee4d264bee_0_393"/>
              <p:cNvGrpSpPr/>
              <p:nvPr/>
            </p:nvGrpSpPr>
            <p:grpSpPr>
              <a:xfrm>
                <a:off x="7271027" y="5128984"/>
                <a:ext cx="4218110" cy="1592478"/>
                <a:chOff x="7844213" y="4627275"/>
                <a:chExt cx="4374725" cy="1729075"/>
              </a:xfrm>
            </p:grpSpPr>
            <p:pic>
              <p:nvPicPr>
                <p:cNvPr id="572" name="Google Shape;572;gee4d264bee_0_39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41190" t="14605" b="30954"/>
                <a:stretch/>
              </p:blipFill>
              <p:spPr>
                <a:xfrm>
                  <a:off x="7844213" y="4627275"/>
                  <a:ext cx="4374725" cy="17290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73" name="Google Shape;573;gee4d264bee_0_393"/>
                <p:cNvSpPr/>
                <p:nvPr/>
              </p:nvSpPr>
              <p:spPr>
                <a:xfrm>
                  <a:off x="7844225" y="5397375"/>
                  <a:ext cx="375900" cy="365100"/>
                </a:xfrm>
                <a:prstGeom prst="rect">
                  <a:avLst/>
                </a:prstGeom>
                <a:solidFill>
                  <a:schemeClr val="lt1"/>
                </a:soli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74" name="Google Shape;574;gee4d264bee_0_393"/>
            <p:cNvSpPr/>
            <p:nvPr/>
          </p:nvSpPr>
          <p:spPr>
            <a:xfrm>
              <a:off x="10594864" y="4001046"/>
              <a:ext cx="362400" cy="336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ee7a4cff34_0_1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2D to 3D</a:t>
            </a:r>
            <a:endParaRPr/>
          </a:p>
        </p:txBody>
      </p:sp>
      <p:sp>
        <p:nvSpPr>
          <p:cNvPr id="590" name="Google Shape;590;gee7a4cff34_0_10"/>
          <p:cNvSpPr txBox="1">
            <a:spLocks noGrp="1"/>
          </p:cNvSpPr>
          <p:nvPr>
            <p:ph type="body" idx="1"/>
          </p:nvPr>
        </p:nvSpPr>
        <p:spPr>
          <a:xfrm>
            <a:off x="373800" y="1587125"/>
            <a:ext cx="1144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does the vector graphics pipeline change as we go to 3D?</a:t>
            </a:r>
            <a:endParaRPr/>
          </a:p>
        </p:txBody>
      </p:sp>
      <p:sp>
        <p:nvSpPr>
          <p:cNvPr id="591" name="Google Shape;591;gee7a4cff34_0_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592" name="Google Shape;592;gee7a4cff34_0_10"/>
          <p:cNvSpPr/>
          <p:nvPr/>
        </p:nvSpPr>
        <p:spPr>
          <a:xfrm>
            <a:off x="1124375" y="2364934"/>
            <a:ext cx="2072100" cy="12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gee7a4cff34_0_10"/>
          <p:cNvCxnSpPr/>
          <p:nvPr/>
        </p:nvCxnSpPr>
        <p:spPr>
          <a:xfrm>
            <a:off x="3196435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4" name="Google Shape;594;gee7a4cff34_0_10"/>
          <p:cNvCxnSpPr/>
          <p:nvPr/>
        </p:nvCxnSpPr>
        <p:spPr>
          <a:xfrm>
            <a:off x="5820153" y="301361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5" name="Google Shape;595;gee7a4cff34_0_10"/>
          <p:cNvCxnSpPr/>
          <p:nvPr/>
        </p:nvCxnSpPr>
        <p:spPr>
          <a:xfrm>
            <a:off x="8443871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96" name="Google Shape;596;gee7a4cff34_0_10"/>
          <p:cNvSpPr/>
          <p:nvPr/>
        </p:nvSpPr>
        <p:spPr>
          <a:xfrm>
            <a:off x="3748092" y="2364934"/>
            <a:ext cx="2072100" cy="12342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gee7a4cff34_0_10"/>
          <p:cNvSpPr/>
          <p:nvPr/>
        </p:nvSpPr>
        <p:spPr>
          <a:xfrm>
            <a:off x="6371808" y="2364934"/>
            <a:ext cx="2072100" cy="123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ee7a4cff34_0_10"/>
          <p:cNvSpPr/>
          <p:nvPr/>
        </p:nvSpPr>
        <p:spPr>
          <a:xfrm>
            <a:off x="8995525" y="2352375"/>
            <a:ext cx="2072100" cy="123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2D to 3D</a:t>
            </a:r>
            <a:endParaRPr/>
          </a:p>
        </p:txBody>
      </p:sp>
      <p:sp>
        <p:nvSpPr>
          <p:cNvPr id="605" name="Google Shape;605;p23"/>
          <p:cNvSpPr txBox="1">
            <a:spLocks noGrp="1"/>
          </p:cNvSpPr>
          <p:nvPr>
            <p:ph type="body" idx="1"/>
          </p:nvPr>
        </p:nvSpPr>
        <p:spPr>
          <a:xfrm>
            <a:off x="373800" y="1587125"/>
            <a:ext cx="1144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does the vector graphics pipeline change as we go to 3D?</a:t>
            </a:r>
            <a:endParaRPr/>
          </a:p>
        </p:txBody>
      </p:sp>
      <p:sp>
        <p:nvSpPr>
          <p:cNvPr id="606" name="Google Shape;606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607" name="Google Shape;607;p23"/>
          <p:cNvSpPr/>
          <p:nvPr/>
        </p:nvSpPr>
        <p:spPr>
          <a:xfrm>
            <a:off x="1124375" y="2364934"/>
            <a:ext cx="2072100" cy="12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8" name="Google Shape;608;p23"/>
          <p:cNvCxnSpPr/>
          <p:nvPr/>
        </p:nvCxnSpPr>
        <p:spPr>
          <a:xfrm>
            <a:off x="3196435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9" name="Google Shape;609;p23"/>
          <p:cNvCxnSpPr/>
          <p:nvPr/>
        </p:nvCxnSpPr>
        <p:spPr>
          <a:xfrm>
            <a:off x="5820153" y="301361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0" name="Google Shape;610;p23"/>
          <p:cNvCxnSpPr/>
          <p:nvPr/>
        </p:nvCxnSpPr>
        <p:spPr>
          <a:xfrm>
            <a:off x="8443871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11" name="Google Shape;611;p23"/>
          <p:cNvSpPr/>
          <p:nvPr/>
        </p:nvSpPr>
        <p:spPr>
          <a:xfrm>
            <a:off x="3748092" y="2364934"/>
            <a:ext cx="2072100" cy="12342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23"/>
          <p:cNvSpPr/>
          <p:nvPr/>
        </p:nvSpPr>
        <p:spPr>
          <a:xfrm>
            <a:off x="6371808" y="2364934"/>
            <a:ext cx="2072100" cy="123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3"/>
          <p:cNvSpPr/>
          <p:nvPr/>
        </p:nvSpPr>
        <p:spPr>
          <a:xfrm>
            <a:off x="8995525" y="2352375"/>
            <a:ext cx="2072100" cy="123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23"/>
          <p:cNvGrpSpPr/>
          <p:nvPr/>
        </p:nvGrpSpPr>
        <p:grpSpPr>
          <a:xfrm>
            <a:off x="527150" y="3725915"/>
            <a:ext cx="8686218" cy="2879175"/>
            <a:chOff x="527150" y="3725915"/>
            <a:chExt cx="8686218" cy="2879175"/>
          </a:xfrm>
        </p:grpSpPr>
        <p:grpSp>
          <p:nvGrpSpPr>
            <p:cNvPr id="615" name="Google Shape;615;p23"/>
            <p:cNvGrpSpPr/>
            <p:nvPr/>
          </p:nvGrpSpPr>
          <p:grpSpPr>
            <a:xfrm>
              <a:off x="527150" y="3725915"/>
              <a:ext cx="1770925" cy="1578535"/>
              <a:chOff x="1230250" y="4206240"/>
              <a:chExt cx="1770925" cy="1578535"/>
            </a:xfrm>
          </p:grpSpPr>
          <p:sp>
            <p:nvSpPr>
              <p:cNvPr id="616" name="Google Shape;616;p23"/>
              <p:cNvSpPr/>
              <p:nvPr/>
            </p:nvSpPr>
            <p:spPr>
              <a:xfrm>
                <a:off x="1230250" y="4214275"/>
                <a:ext cx="1596600" cy="1570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23"/>
              <p:cNvSpPr/>
              <p:nvPr/>
            </p:nvSpPr>
            <p:spPr>
              <a:xfrm>
                <a:off x="1230250" y="4816975"/>
                <a:ext cx="1596600" cy="365100"/>
              </a:xfrm>
              <a:prstGeom prst="ellipse">
                <a:avLst/>
              </a:prstGeom>
              <a:solidFill>
                <a:srgbClr val="CECCBE"/>
              </a:solidFill>
              <a:ln w="28575" cap="flat" cmpd="sng">
                <a:solidFill>
                  <a:schemeClr val="dk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>
                <a:off x="1230250" y="4764325"/>
                <a:ext cx="1596600" cy="470400"/>
              </a:xfrm>
              <a:prstGeom prst="arc">
                <a:avLst>
                  <a:gd name="adj1" fmla="val 21522117"/>
                  <a:gd name="adj2" fmla="val 10711613"/>
                </a:avLst>
              </a:prstGeom>
              <a:solidFill>
                <a:srgbClr val="CECCBE"/>
              </a:solidFill>
              <a:ln w="2857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19" name="Google Shape;619;p23"/>
              <p:cNvGrpSpPr/>
              <p:nvPr/>
            </p:nvGrpSpPr>
            <p:grpSpPr>
              <a:xfrm>
                <a:off x="1371600" y="4206240"/>
                <a:ext cx="1629575" cy="1497825"/>
                <a:chOff x="3277725" y="3950875"/>
                <a:chExt cx="1629575" cy="1497825"/>
              </a:xfrm>
            </p:grpSpPr>
            <p:cxnSp>
              <p:nvCxnSpPr>
                <p:cNvPr id="620" name="Google Shape;620;p23"/>
                <p:cNvCxnSpPr/>
                <p:nvPr/>
              </p:nvCxnSpPr>
              <p:spPr>
                <a:xfrm rot="10800000">
                  <a:off x="3894225" y="4224725"/>
                  <a:ext cx="0" cy="536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21" name="Google Shape;621;p23"/>
                <p:cNvCxnSpPr/>
                <p:nvPr/>
              </p:nvCxnSpPr>
              <p:spPr>
                <a:xfrm>
                  <a:off x="3894225" y="4773025"/>
                  <a:ext cx="498300" cy="6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622" name="Google Shape;622;p23"/>
                <p:cNvSpPr txBox="1"/>
                <p:nvPr/>
              </p:nvSpPr>
              <p:spPr>
                <a:xfrm>
                  <a:off x="3277725" y="4987000"/>
                  <a:ext cx="3891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î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623" name="Google Shape;623;p23"/>
                <p:cNvSpPr txBox="1"/>
                <p:nvPr/>
              </p:nvSpPr>
              <p:spPr>
                <a:xfrm>
                  <a:off x="4409000" y="4650475"/>
                  <a:ext cx="4983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ĵ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cxnSp>
              <p:nvCxnSpPr>
                <p:cNvPr id="624" name="Google Shape;624;p23"/>
                <p:cNvCxnSpPr/>
                <p:nvPr/>
              </p:nvCxnSpPr>
              <p:spPr>
                <a:xfrm rot="8100000">
                  <a:off x="3449835" y="4930136"/>
                  <a:ext cx="498510" cy="6788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625" name="Google Shape;625;p23"/>
                <p:cNvSpPr txBox="1"/>
                <p:nvPr/>
              </p:nvSpPr>
              <p:spPr>
                <a:xfrm>
                  <a:off x="3451450" y="3950875"/>
                  <a:ext cx="4638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8464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k̂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grpSp>
          <p:nvGrpSpPr>
            <p:cNvPr id="626" name="Google Shape;626;p23"/>
            <p:cNvGrpSpPr/>
            <p:nvPr/>
          </p:nvGrpSpPr>
          <p:grpSpPr>
            <a:xfrm>
              <a:off x="1568400" y="5107265"/>
              <a:ext cx="1629575" cy="1497825"/>
              <a:chOff x="1568400" y="5107265"/>
              <a:chExt cx="1629575" cy="1497825"/>
            </a:xfrm>
          </p:grpSpPr>
          <p:sp>
            <p:nvSpPr>
              <p:cNvPr id="627" name="Google Shape;627;p23"/>
              <p:cNvSpPr/>
              <p:nvPr/>
            </p:nvSpPr>
            <p:spPr>
              <a:xfrm>
                <a:off x="1989600" y="5304450"/>
                <a:ext cx="787200" cy="807900"/>
              </a:xfrm>
              <a:prstGeom prst="cube">
                <a:avLst>
                  <a:gd name="adj" fmla="val 25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28" name="Google Shape;628;p23"/>
              <p:cNvGrpSpPr/>
              <p:nvPr/>
            </p:nvGrpSpPr>
            <p:grpSpPr>
              <a:xfrm>
                <a:off x="1568400" y="5107265"/>
                <a:ext cx="1629575" cy="1497825"/>
                <a:chOff x="3277725" y="3950875"/>
                <a:chExt cx="1629575" cy="1497825"/>
              </a:xfrm>
            </p:grpSpPr>
            <p:cxnSp>
              <p:nvCxnSpPr>
                <p:cNvPr id="629" name="Google Shape;629;p23"/>
                <p:cNvCxnSpPr/>
                <p:nvPr/>
              </p:nvCxnSpPr>
              <p:spPr>
                <a:xfrm rot="10800000">
                  <a:off x="3894225" y="4224725"/>
                  <a:ext cx="0" cy="5367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630" name="Google Shape;630;p23"/>
                <p:cNvCxnSpPr/>
                <p:nvPr/>
              </p:nvCxnSpPr>
              <p:spPr>
                <a:xfrm>
                  <a:off x="3894225" y="4773025"/>
                  <a:ext cx="498300" cy="66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631" name="Google Shape;631;p23"/>
                <p:cNvSpPr txBox="1"/>
                <p:nvPr/>
              </p:nvSpPr>
              <p:spPr>
                <a:xfrm>
                  <a:off x="3277725" y="4987000"/>
                  <a:ext cx="3891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lang="en-US" sz="1800" b="1" i="0" u="none" strike="noStrike" cap="none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î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sp>
              <p:nvSpPr>
                <p:cNvPr id="632" name="Google Shape;632;p23"/>
                <p:cNvSpPr txBox="1"/>
                <p:nvPr/>
              </p:nvSpPr>
              <p:spPr>
                <a:xfrm>
                  <a:off x="4409000" y="4650475"/>
                  <a:ext cx="4983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ĵ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  <p:cxnSp>
              <p:nvCxnSpPr>
                <p:cNvPr id="633" name="Google Shape;633;p23"/>
                <p:cNvCxnSpPr/>
                <p:nvPr/>
              </p:nvCxnSpPr>
              <p:spPr>
                <a:xfrm rot="8100000">
                  <a:off x="3449835" y="4930136"/>
                  <a:ext cx="498510" cy="6788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0504D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sp>
              <p:nvSpPr>
                <p:cNvPr id="634" name="Google Shape;634;p23"/>
                <p:cNvSpPr txBox="1"/>
                <p:nvPr/>
              </p:nvSpPr>
              <p:spPr>
                <a:xfrm>
                  <a:off x="3451450" y="3950875"/>
                  <a:ext cx="463800" cy="461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lang="en-US" sz="1400" b="1" i="0" u="none" strike="noStrike" cap="none">
                      <a:solidFill>
                        <a:srgbClr val="A84643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k̂</a:t>
                  </a:r>
                  <a:r>
                    <a:rPr lang="en-US" sz="1800" b="1" i="0" u="none" strike="noStrike" cap="none" baseline="-25000">
                      <a:solidFill>
                        <a:srgbClr val="A84643"/>
                      </a:solidFill>
                      <a:latin typeface="Ubuntu"/>
                      <a:ea typeface="Ubuntu"/>
                      <a:cs typeface="Ubuntu"/>
                      <a:sym typeface="Ubuntu"/>
                    </a:rPr>
                    <a:t>O</a:t>
                  </a:r>
                  <a:endParaRPr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endParaRPr>
                </a:p>
              </p:txBody>
            </p:sp>
          </p:grpSp>
        </p:grpSp>
        <p:sp>
          <p:nvSpPr>
            <p:cNvPr id="635" name="Google Shape;635;p23"/>
            <p:cNvSpPr txBox="1"/>
            <p:nvPr/>
          </p:nvSpPr>
          <p:spPr>
            <a:xfrm>
              <a:off x="3979215" y="4992890"/>
              <a:ext cx="5234153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Object geometry is now 3D shapes (e.g. spheres, cuboids) instead of 2D shapes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6" name="Google Shape;636;p23"/>
          <p:cNvSpPr/>
          <p:nvPr/>
        </p:nvSpPr>
        <p:spPr>
          <a:xfrm>
            <a:off x="3211903" y="2216940"/>
            <a:ext cx="8137872" cy="1642759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 txBox="1">
            <a:spLocks noGrp="1"/>
          </p:cNvSpPr>
          <p:nvPr>
            <p:ph type="body" idx="1"/>
          </p:nvPr>
        </p:nvSpPr>
        <p:spPr>
          <a:xfrm>
            <a:off x="609600" y="1211788"/>
            <a:ext cx="53868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Vector </a:t>
            </a:r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body" idx="2"/>
          </p:nvPr>
        </p:nvSpPr>
        <p:spPr>
          <a:xfrm>
            <a:off x="609600" y="1890900"/>
            <a:ext cx="5386800" cy="4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Driven by display commands, drawn as strokes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move(x, y), char(“A”), line(x, y)...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Based on geometric primitives 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/>
              <a:t>line, polygon, circle…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Common file format: SVG (scalable vector graphics)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Scalable resolution since defined by mathematical formulas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Ideal for calligraphy/typography, and geometric or highly structured images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Illustrator</a:t>
            </a:r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body" idx="3"/>
          </p:nvPr>
        </p:nvSpPr>
        <p:spPr>
          <a:xfrm>
            <a:off x="6193368" y="1250988"/>
            <a:ext cx="5388900" cy="6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rPr lang="en-US"/>
              <a:t>Raster</a:t>
            </a:r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body" idx="4"/>
          </p:nvPr>
        </p:nvSpPr>
        <p:spPr>
          <a:xfrm>
            <a:off x="6193375" y="1890900"/>
            <a:ext cx="5388900" cy="46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93356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Also known as a bitmap, or a fixed array of pixels each with some specified intensity, transparency and hue</a:t>
            </a:r>
            <a:endParaRPr/>
          </a:p>
          <a:p>
            <a:pPr marL="914400" lvl="1" indent="-3658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64"/>
              <a:buChar char="○"/>
            </a:pPr>
            <a:r>
              <a:rPr lang="en-US"/>
              <a:t>No semantics, lowest form of representation</a:t>
            </a:r>
            <a:endParaRPr/>
          </a:p>
          <a:p>
            <a:pPr marL="457200" lvl="0" indent="-393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Fixed resolution</a:t>
            </a:r>
            <a:endParaRPr/>
          </a:p>
          <a:p>
            <a:pPr marL="457200" lvl="0" indent="-393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Common file formats: JPEG, BMP, GIF, TIFF</a:t>
            </a:r>
            <a:endParaRPr/>
          </a:p>
          <a:p>
            <a:pPr marL="457200" lvl="0" indent="-393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Note “jaggies” (aliasing errors) due to discrete sampling of continuous primitives</a:t>
            </a:r>
            <a:endParaRPr/>
          </a:p>
          <a:p>
            <a:pPr marL="457200" lvl="0" indent="-393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Ideal for natural images, TV, displays, laser printers</a:t>
            </a:r>
            <a:endParaRPr/>
          </a:p>
          <a:p>
            <a:pPr marL="457200" lvl="0" indent="-3933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6891"/>
              <a:buChar char="●"/>
            </a:pPr>
            <a:r>
              <a:rPr lang="en-US"/>
              <a:t>Photoshop, MS Paint</a:t>
            </a:r>
            <a:endParaRPr/>
          </a:p>
        </p:txBody>
      </p:sp>
      <p:pic>
        <p:nvPicPr>
          <p:cNvPr id="268" name="Google Shape;268;p18"/>
          <p:cNvPicPr preferRelativeResize="0"/>
          <p:nvPr/>
        </p:nvPicPr>
        <p:blipFill rotWithShape="1">
          <a:blip r:embed="rId3">
            <a:alphaModFix/>
          </a:blip>
          <a:srcRect l="8245" t="11199" r="53295" b="29160"/>
          <a:stretch/>
        </p:blipFill>
        <p:spPr>
          <a:xfrm>
            <a:off x="182875" y="137475"/>
            <a:ext cx="1675325" cy="14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8"/>
          <p:cNvPicPr preferRelativeResize="0"/>
          <p:nvPr/>
        </p:nvPicPr>
        <p:blipFill rotWithShape="1">
          <a:blip r:embed="rId3">
            <a:alphaModFix/>
          </a:blip>
          <a:srcRect l="52427" t="13372" r="7314" b="28981"/>
          <a:stretch/>
        </p:blipFill>
        <p:spPr>
          <a:xfrm>
            <a:off x="10195575" y="137475"/>
            <a:ext cx="1753700" cy="141374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/>
          <p:nvPr/>
        </p:nvSpPr>
        <p:spPr>
          <a:xfrm>
            <a:off x="5938782" y="1"/>
            <a:ext cx="6010493" cy="6451250"/>
          </a:xfrm>
          <a:prstGeom prst="rect">
            <a:avLst/>
          </a:prstGeom>
          <a:solidFill>
            <a:schemeClr val="lt1">
              <a:alpha val="8666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Recall: Types of Graphics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2D to 3D</a:t>
            </a:r>
            <a:endParaRPr/>
          </a:p>
        </p:txBody>
      </p:sp>
      <p:sp>
        <p:nvSpPr>
          <p:cNvPr id="643" name="Google Shape;643;p20"/>
          <p:cNvSpPr txBox="1">
            <a:spLocks noGrp="1"/>
          </p:cNvSpPr>
          <p:nvPr>
            <p:ph type="body" idx="1"/>
          </p:nvPr>
        </p:nvSpPr>
        <p:spPr>
          <a:xfrm>
            <a:off x="373800" y="1587125"/>
            <a:ext cx="1144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does the vector graphics pipeline change as we go to 3D?</a:t>
            </a:r>
            <a:endParaRPr/>
          </a:p>
        </p:txBody>
      </p:sp>
      <p:sp>
        <p:nvSpPr>
          <p:cNvPr id="644" name="Google Shape;644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645" name="Google Shape;645;p20"/>
          <p:cNvSpPr/>
          <p:nvPr/>
        </p:nvSpPr>
        <p:spPr>
          <a:xfrm>
            <a:off x="1124375" y="2364934"/>
            <a:ext cx="2072100" cy="12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6" name="Google Shape;646;p20"/>
          <p:cNvCxnSpPr/>
          <p:nvPr/>
        </p:nvCxnSpPr>
        <p:spPr>
          <a:xfrm>
            <a:off x="3196435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7" name="Google Shape;647;p20"/>
          <p:cNvCxnSpPr/>
          <p:nvPr/>
        </p:nvCxnSpPr>
        <p:spPr>
          <a:xfrm>
            <a:off x="5820153" y="301361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48" name="Google Shape;648;p20"/>
          <p:cNvCxnSpPr/>
          <p:nvPr/>
        </p:nvCxnSpPr>
        <p:spPr>
          <a:xfrm>
            <a:off x="8443871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49" name="Google Shape;649;p20"/>
          <p:cNvSpPr/>
          <p:nvPr/>
        </p:nvSpPr>
        <p:spPr>
          <a:xfrm>
            <a:off x="3748092" y="2364934"/>
            <a:ext cx="2072100" cy="12342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20"/>
          <p:cNvSpPr/>
          <p:nvPr/>
        </p:nvSpPr>
        <p:spPr>
          <a:xfrm>
            <a:off x="6371808" y="2364934"/>
            <a:ext cx="2072100" cy="123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20"/>
          <p:cNvSpPr/>
          <p:nvPr/>
        </p:nvSpPr>
        <p:spPr>
          <a:xfrm>
            <a:off x="8995525" y="2352375"/>
            <a:ext cx="2072100" cy="123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2" name="Google Shape;652;p20"/>
          <p:cNvGrpSpPr/>
          <p:nvPr/>
        </p:nvGrpSpPr>
        <p:grpSpPr>
          <a:xfrm>
            <a:off x="527150" y="3725915"/>
            <a:ext cx="1770925" cy="1578535"/>
            <a:chOff x="1230250" y="4206240"/>
            <a:chExt cx="1770925" cy="1578535"/>
          </a:xfrm>
        </p:grpSpPr>
        <p:sp>
          <p:nvSpPr>
            <p:cNvPr id="653" name="Google Shape;653;p20"/>
            <p:cNvSpPr/>
            <p:nvPr/>
          </p:nvSpPr>
          <p:spPr>
            <a:xfrm>
              <a:off x="1230250" y="4214275"/>
              <a:ext cx="1596600" cy="157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1230250" y="4816975"/>
              <a:ext cx="1596600" cy="365100"/>
            </a:xfrm>
            <a:prstGeom prst="ellipse">
              <a:avLst/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1230250" y="47643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6" name="Google Shape;656;p20"/>
            <p:cNvGrpSpPr/>
            <p:nvPr/>
          </p:nvGrpSpPr>
          <p:grpSpPr>
            <a:xfrm>
              <a:off x="1371600" y="4206240"/>
              <a:ext cx="1629575" cy="1497825"/>
              <a:chOff x="3277725" y="3950875"/>
              <a:chExt cx="1629575" cy="1497825"/>
            </a:xfrm>
          </p:grpSpPr>
          <p:cxnSp>
            <p:nvCxnSpPr>
              <p:cNvPr id="657" name="Google Shape;657;p20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58" name="Google Shape;658;p20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0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660" name="Google Shape;660;p20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661" name="Google Shape;661;p20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2" name="Google Shape;662;p20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663" name="Google Shape;663;p20"/>
          <p:cNvGrpSpPr/>
          <p:nvPr/>
        </p:nvGrpSpPr>
        <p:grpSpPr>
          <a:xfrm>
            <a:off x="3742938" y="5214253"/>
            <a:ext cx="1629575" cy="1497825"/>
            <a:chOff x="3277725" y="3950875"/>
            <a:chExt cx="1629575" cy="1497825"/>
          </a:xfrm>
        </p:grpSpPr>
        <p:cxnSp>
          <p:nvCxnSpPr>
            <p:cNvPr id="664" name="Google Shape;664;p20"/>
            <p:cNvCxnSpPr/>
            <p:nvPr/>
          </p:nvCxnSpPr>
          <p:spPr>
            <a:xfrm rot="10800000">
              <a:off x="3894225" y="4224725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665" name="Google Shape;665;p20"/>
            <p:cNvCxnSpPr/>
            <p:nvPr/>
          </p:nvCxnSpPr>
          <p:spPr>
            <a:xfrm>
              <a:off x="3894225" y="4773025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6" name="Google Shape;666;p20"/>
            <p:cNvSpPr txBox="1"/>
            <p:nvPr/>
          </p:nvSpPr>
          <p:spPr>
            <a:xfrm>
              <a:off x="3277725" y="4987000"/>
              <a:ext cx="38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67" name="Google Shape;667;p20"/>
            <p:cNvSpPr txBox="1"/>
            <p:nvPr/>
          </p:nvSpPr>
          <p:spPr>
            <a:xfrm>
              <a:off x="4409000" y="4650475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668" name="Google Shape;668;p20"/>
            <p:cNvCxnSpPr/>
            <p:nvPr/>
          </p:nvCxnSpPr>
          <p:spPr>
            <a:xfrm rot="8100000">
              <a:off x="3449835" y="4930136"/>
              <a:ext cx="498510" cy="6788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69" name="Google Shape;669;p20"/>
            <p:cNvSpPr txBox="1"/>
            <p:nvPr/>
          </p:nvSpPr>
          <p:spPr>
            <a:xfrm>
              <a:off x="3451450" y="3950875"/>
              <a:ext cx="46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k̂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670" name="Google Shape;670;p20"/>
          <p:cNvGrpSpPr/>
          <p:nvPr/>
        </p:nvGrpSpPr>
        <p:grpSpPr>
          <a:xfrm rot="2717024">
            <a:off x="5039824" y="4341660"/>
            <a:ext cx="1239100" cy="1220610"/>
            <a:chOff x="1382650" y="4366675"/>
            <a:chExt cx="1770925" cy="1653589"/>
          </a:xfrm>
        </p:grpSpPr>
        <p:sp>
          <p:nvSpPr>
            <p:cNvPr id="671" name="Google Shape;671;p20"/>
            <p:cNvSpPr/>
            <p:nvPr/>
          </p:nvSpPr>
          <p:spPr>
            <a:xfrm>
              <a:off x="1382650" y="4366675"/>
              <a:ext cx="1596600" cy="1570500"/>
            </a:xfrm>
            <a:prstGeom prst="ellipse">
              <a:avLst/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1382650" y="4969375"/>
              <a:ext cx="1596600" cy="365100"/>
            </a:xfrm>
            <a:prstGeom prst="ellipse">
              <a:avLst/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1382650" y="49167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4" name="Google Shape;674;p20"/>
            <p:cNvGrpSpPr/>
            <p:nvPr/>
          </p:nvGrpSpPr>
          <p:grpSpPr>
            <a:xfrm>
              <a:off x="1524015" y="4373736"/>
              <a:ext cx="1629560" cy="1646528"/>
              <a:chOff x="3277740" y="3965971"/>
              <a:chExt cx="1629560" cy="1646528"/>
            </a:xfrm>
          </p:grpSpPr>
          <p:cxnSp>
            <p:nvCxnSpPr>
              <p:cNvPr id="675" name="Google Shape;675;p20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76" name="Google Shape;676;p20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0"/>
              <p:cNvSpPr txBox="1"/>
              <p:nvPr/>
            </p:nvSpPr>
            <p:spPr>
              <a:xfrm>
                <a:off x="3277740" y="4986999"/>
                <a:ext cx="5961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678" name="Google Shape;678;p20"/>
              <p:cNvSpPr txBox="1"/>
              <p:nvPr/>
            </p:nvSpPr>
            <p:spPr>
              <a:xfrm>
                <a:off x="4409000" y="4650475"/>
                <a:ext cx="4983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679" name="Google Shape;679;p20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0" name="Google Shape;680;p20"/>
              <p:cNvSpPr txBox="1"/>
              <p:nvPr/>
            </p:nvSpPr>
            <p:spPr>
              <a:xfrm>
                <a:off x="3293438" y="3965971"/>
                <a:ext cx="7416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681" name="Google Shape;681;p20"/>
          <p:cNvGrpSpPr/>
          <p:nvPr/>
        </p:nvGrpSpPr>
        <p:grpSpPr>
          <a:xfrm>
            <a:off x="1568400" y="5107265"/>
            <a:ext cx="1629575" cy="1497825"/>
            <a:chOff x="1568400" y="5107265"/>
            <a:chExt cx="1629575" cy="1497825"/>
          </a:xfrm>
        </p:grpSpPr>
        <p:sp>
          <p:nvSpPr>
            <p:cNvPr id="682" name="Google Shape;682;p20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83" name="Google Shape;683;p20"/>
            <p:cNvGrpSpPr/>
            <p:nvPr/>
          </p:nvGrpSpPr>
          <p:grpSpPr>
            <a:xfrm>
              <a:off x="1568400" y="5107265"/>
              <a:ext cx="1629575" cy="1497825"/>
              <a:chOff x="3277725" y="3950875"/>
              <a:chExt cx="1629575" cy="1497825"/>
            </a:xfrm>
          </p:grpSpPr>
          <p:cxnSp>
            <p:nvCxnSpPr>
              <p:cNvPr id="684" name="Google Shape;684;p20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85" name="Google Shape;685;p20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6" name="Google Shape;686;p20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687" name="Google Shape;687;p20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688" name="Google Shape;688;p20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9" name="Google Shape;689;p20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690" name="Google Shape;690;p20"/>
          <p:cNvGrpSpPr/>
          <p:nvPr/>
        </p:nvGrpSpPr>
        <p:grpSpPr>
          <a:xfrm>
            <a:off x="5058783" y="5242987"/>
            <a:ext cx="1201180" cy="1145561"/>
            <a:chOff x="1568406" y="5107280"/>
            <a:chExt cx="1768782" cy="1735698"/>
          </a:xfrm>
        </p:grpSpPr>
        <p:sp>
          <p:nvSpPr>
            <p:cNvPr id="691" name="Google Shape;691;p20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2" name="Google Shape;692;p20"/>
            <p:cNvGrpSpPr/>
            <p:nvPr/>
          </p:nvGrpSpPr>
          <p:grpSpPr>
            <a:xfrm>
              <a:off x="1568406" y="5107280"/>
              <a:ext cx="1768782" cy="1735698"/>
              <a:chOff x="3277731" y="3950890"/>
              <a:chExt cx="1768782" cy="1735698"/>
            </a:xfrm>
          </p:grpSpPr>
          <p:cxnSp>
            <p:nvCxnSpPr>
              <p:cNvPr id="693" name="Google Shape;693;p20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694" name="Google Shape;694;p20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5" name="Google Shape;695;p20"/>
              <p:cNvSpPr txBox="1"/>
              <p:nvPr/>
            </p:nvSpPr>
            <p:spPr>
              <a:xfrm>
                <a:off x="3277735" y="4986988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696" name="Google Shape;696;p20"/>
              <p:cNvSpPr txBox="1"/>
              <p:nvPr/>
            </p:nvSpPr>
            <p:spPr>
              <a:xfrm>
                <a:off x="4409013" y="4650473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697" name="Google Shape;697;p20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8" name="Google Shape;698;p20"/>
              <p:cNvSpPr txBox="1"/>
              <p:nvPr/>
            </p:nvSpPr>
            <p:spPr>
              <a:xfrm>
                <a:off x="3277731" y="3950890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sp>
        <p:nvSpPr>
          <p:cNvPr id="699" name="Google Shape;699;p20"/>
          <p:cNvSpPr/>
          <p:nvPr/>
        </p:nvSpPr>
        <p:spPr>
          <a:xfrm>
            <a:off x="7238187" y="5044310"/>
            <a:ext cx="36070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Transformations operate in 3D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0"/>
          <p:cNvSpPr/>
          <p:nvPr/>
        </p:nvSpPr>
        <p:spPr>
          <a:xfrm>
            <a:off x="5827037" y="2216940"/>
            <a:ext cx="5522738" cy="1642759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0"/>
          <p:cNvSpPr/>
          <p:nvPr/>
        </p:nvSpPr>
        <p:spPr>
          <a:xfrm>
            <a:off x="798278" y="2220566"/>
            <a:ext cx="2942962" cy="1452700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1"/>
          <p:cNvSpPr/>
          <p:nvPr/>
        </p:nvSpPr>
        <p:spPr>
          <a:xfrm rot="-1089443" flipH="1">
            <a:off x="3441493" y="3801649"/>
            <a:ext cx="2232468" cy="1217459"/>
          </a:xfrm>
          <a:prstGeom prst="parallelogram">
            <a:avLst>
              <a:gd name="adj" fmla="val 13480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1"/>
          <p:cNvSpPr/>
          <p:nvPr/>
        </p:nvSpPr>
        <p:spPr>
          <a:xfrm rot="4578570" flipH="1">
            <a:off x="4308775" y="4806675"/>
            <a:ext cx="2893818" cy="295124"/>
          </a:xfrm>
          <a:prstGeom prst="triangle">
            <a:avLst>
              <a:gd name="adj" fmla="val 66309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2D to 3D</a:t>
            </a:r>
            <a:endParaRPr/>
          </a:p>
        </p:txBody>
      </p:sp>
      <p:sp>
        <p:nvSpPr>
          <p:cNvPr id="710" name="Google Shape;710;p21"/>
          <p:cNvSpPr txBox="1">
            <a:spLocks noGrp="1"/>
          </p:cNvSpPr>
          <p:nvPr>
            <p:ph type="body" idx="1"/>
          </p:nvPr>
        </p:nvSpPr>
        <p:spPr>
          <a:xfrm>
            <a:off x="373800" y="1587125"/>
            <a:ext cx="1144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does the vector graphics pipeline change as we go to 3D?</a:t>
            </a:r>
            <a:endParaRPr/>
          </a:p>
        </p:txBody>
      </p:sp>
      <p:sp>
        <p:nvSpPr>
          <p:cNvPr id="711" name="Google Shape;711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712" name="Google Shape;712;p21"/>
          <p:cNvSpPr/>
          <p:nvPr/>
        </p:nvSpPr>
        <p:spPr>
          <a:xfrm>
            <a:off x="1124375" y="2364934"/>
            <a:ext cx="2072100" cy="12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3" name="Google Shape;713;p21"/>
          <p:cNvCxnSpPr/>
          <p:nvPr/>
        </p:nvCxnSpPr>
        <p:spPr>
          <a:xfrm>
            <a:off x="3196435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4" name="Google Shape;714;p21"/>
          <p:cNvCxnSpPr/>
          <p:nvPr/>
        </p:nvCxnSpPr>
        <p:spPr>
          <a:xfrm>
            <a:off x="5820153" y="301361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5" name="Google Shape;715;p21"/>
          <p:cNvCxnSpPr/>
          <p:nvPr/>
        </p:nvCxnSpPr>
        <p:spPr>
          <a:xfrm>
            <a:off x="8443871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6" name="Google Shape;716;p21"/>
          <p:cNvSpPr/>
          <p:nvPr/>
        </p:nvSpPr>
        <p:spPr>
          <a:xfrm>
            <a:off x="3748092" y="2364934"/>
            <a:ext cx="2072100" cy="12342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21"/>
          <p:cNvSpPr/>
          <p:nvPr/>
        </p:nvSpPr>
        <p:spPr>
          <a:xfrm>
            <a:off x="6371808" y="2364934"/>
            <a:ext cx="2072100" cy="123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21"/>
          <p:cNvSpPr/>
          <p:nvPr/>
        </p:nvSpPr>
        <p:spPr>
          <a:xfrm>
            <a:off x="8995525" y="2352375"/>
            <a:ext cx="2072100" cy="123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19" name="Google Shape;719;p21"/>
          <p:cNvGrpSpPr/>
          <p:nvPr/>
        </p:nvGrpSpPr>
        <p:grpSpPr>
          <a:xfrm>
            <a:off x="527150" y="3725915"/>
            <a:ext cx="1770925" cy="1578535"/>
            <a:chOff x="1230250" y="4206240"/>
            <a:chExt cx="1770925" cy="1578535"/>
          </a:xfrm>
        </p:grpSpPr>
        <p:sp>
          <p:nvSpPr>
            <p:cNvPr id="720" name="Google Shape;720;p21"/>
            <p:cNvSpPr/>
            <p:nvPr/>
          </p:nvSpPr>
          <p:spPr>
            <a:xfrm>
              <a:off x="1230250" y="4214275"/>
              <a:ext cx="1596600" cy="157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1"/>
            <p:cNvSpPr/>
            <p:nvPr/>
          </p:nvSpPr>
          <p:spPr>
            <a:xfrm>
              <a:off x="1230250" y="4816975"/>
              <a:ext cx="1596600" cy="365100"/>
            </a:xfrm>
            <a:prstGeom prst="ellipse">
              <a:avLst/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1"/>
            <p:cNvSpPr/>
            <p:nvPr/>
          </p:nvSpPr>
          <p:spPr>
            <a:xfrm>
              <a:off x="1230250" y="47643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21"/>
            <p:cNvGrpSpPr/>
            <p:nvPr/>
          </p:nvGrpSpPr>
          <p:grpSpPr>
            <a:xfrm>
              <a:off x="1371600" y="4206240"/>
              <a:ext cx="1629575" cy="1497825"/>
              <a:chOff x="3277725" y="3950875"/>
              <a:chExt cx="1629575" cy="1497825"/>
            </a:xfrm>
          </p:grpSpPr>
          <p:cxnSp>
            <p:nvCxnSpPr>
              <p:cNvPr id="724" name="Google Shape;724;p21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25" name="Google Shape;725;p21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6" name="Google Shape;726;p21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727" name="Google Shape;727;p21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728" name="Google Shape;728;p21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29" name="Google Shape;729;p21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730" name="Google Shape;730;p21"/>
          <p:cNvGrpSpPr/>
          <p:nvPr/>
        </p:nvGrpSpPr>
        <p:grpSpPr>
          <a:xfrm>
            <a:off x="3742938" y="5214253"/>
            <a:ext cx="1629575" cy="1497825"/>
            <a:chOff x="3277725" y="3950875"/>
            <a:chExt cx="1629575" cy="1497825"/>
          </a:xfrm>
        </p:grpSpPr>
        <p:cxnSp>
          <p:nvCxnSpPr>
            <p:cNvPr id="731" name="Google Shape;731;p21"/>
            <p:cNvCxnSpPr/>
            <p:nvPr/>
          </p:nvCxnSpPr>
          <p:spPr>
            <a:xfrm rot="10800000">
              <a:off x="3894225" y="4224725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2" name="Google Shape;732;p21"/>
            <p:cNvCxnSpPr/>
            <p:nvPr/>
          </p:nvCxnSpPr>
          <p:spPr>
            <a:xfrm>
              <a:off x="3894225" y="4773025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3" name="Google Shape;733;p21"/>
            <p:cNvSpPr txBox="1"/>
            <p:nvPr/>
          </p:nvSpPr>
          <p:spPr>
            <a:xfrm>
              <a:off x="3277725" y="4987000"/>
              <a:ext cx="38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34" name="Google Shape;734;p21"/>
            <p:cNvSpPr txBox="1"/>
            <p:nvPr/>
          </p:nvSpPr>
          <p:spPr>
            <a:xfrm>
              <a:off x="4409000" y="4650475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735" name="Google Shape;735;p21"/>
            <p:cNvCxnSpPr/>
            <p:nvPr/>
          </p:nvCxnSpPr>
          <p:spPr>
            <a:xfrm rot="8100000">
              <a:off x="3449835" y="4930136"/>
              <a:ext cx="498510" cy="6788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736" name="Google Shape;736;p21"/>
            <p:cNvSpPr txBox="1"/>
            <p:nvPr/>
          </p:nvSpPr>
          <p:spPr>
            <a:xfrm>
              <a:off x="3451450" y="3950875"/>
              <a:ext cx="46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k̂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737" name="Google Shape;737;p21"/>
          <p:cNvGrpSpPr/>
          <p:nvPr/>
        </p:nvGrpSpPr>
        <p:grpSpPr>
          <a:xfrm rot="2717024">
            <a:off x="5039824" y="4341660"/>
            <a:ext cx="1239100" cy="1220610"/>
            <a:chOff x="1382650" y="4366675"/>
            <a:chExt cx="1770925" cy="1653589"/>
          </a:xfrm>
        </p:grpSpPr>
        <p:sp>
          <p:nvSpPr>
            <p:cNvPr id="738" name="Google Shape;738;p21"/>
            <p:cNvSpPr/>
            <p:nvPr/>
          </p:nvSpPr>
          <p:spPr>
            <a:xfrm>
              <a:off x="1382650" y="4366675"/>
              <a:ext cx="1596600" cy="1570500"/>
            </a:xfrm>
            <a:prstGeom prst="ellipse">
              <a:avLst/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21"/>
            <p:cNvSpPr/>
            <p:nvPr/>
          </p:nvSpPr>
          <p:spPr>
            <a:xfrm>
              <a:off x="1382650" y="4969375"/>
              <a:ext cx="1596600" cy="365100"/>
            </a:xfrm>
            <a:prstGeom prst="ellipse">
              <a:avLst/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21"/>
            <p:cNvSpPr/>
            <p:nvPr/>
          </p:nvSpPr>
          <p:spPr>
            <a:xfrm>
              <a:off x="1382650" y="49167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41" name="Google Shape;741;p21"/>
            <p:cNvGrpSpPr/>
            <p:nvPr/>
          </p:nvGrpSpPr>
          <p:grpSpPr>
            <a:xfrm>
              <a:off x="1524015" y="4373736"/>
              <a:ext cx="1629560" cy="1646528"/>
              <a:chOff x="3277740" y="3965971"/>
              <a:chExt cx="1629560" cy="1646528"/>
            </a:xfrm>
          </p:grpSpPr>
          <p:cxnSp>
            <p:nvCxnSpPr>
              <p:cNvPr id="742" name="Google Shape;742;p21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43" name="Google Shape;743;p21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44" name="Google Shape;744;p21"/>
              <p:cNvSpPr txBox="1"/>
              <p:nvPr/>
            </p:nvSpPr>
            <p:spPr>
              <a:xfrm>
                <a:off x="3277740" y="4986999"/>
                <a:ext cx="5961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745" name="Google Shape;745;p21"/>
              <p:cNvSpPr txBox="1"/>
              <p:nvPr/>
            </p:nvSpPr>
            <p:spPr>
              <a:xfrm>
                <a:off x="4409000" y="4650475"/>
                <a:ext cx="4983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746" name="Google Shape;746;p21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47" name="Google Shape;747;p21"/>
              <p:cNvSpPr txBox="1"/>
              <p:nvPr/>
            </p:nvSpPr>
            <p:spPr>
              <a:xfrm>
                <a:off x="3293438" y="3965971"/>
                <a:ext cx="7416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748" name="Google Shape;748;p21"/>
          <p:cNvGrpSpPr/>
          <p:nvPr/>
        </p:nvGrpSpPr>
        <p:grpSpPr>
          <a:xfrm>
            <a:off x="1568400" y="5107265"/>
            <a:ext cx="1629575" cy="1497825"/>
            <a:chOff x="1568400" y="5107265"/>
            <a:chExt cx="1629575" cy="1497825"/>
          </a:xfrm>
        </p:grpSpPr>
        <p:sp>
          <p:nvSpPr>
            <p:cNvPr id="749" name="Google Shape;749;p21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0" name="Google Shape;750;p21"/>
            <p:cNvGrpSpPr/>
            <p:nvPr/>
          </p:nvGrpSpPr>
          <p:grpSpPr>
            <a:xfrm>
              <a:off x="1568400" y="5107265"/>
              <a:ext cx="1629575" cy="1497825"/>
              <a:chOff x="3277725" y="3950875"/>
              <a:chExt cx="1629575" cy="1497825"/>
            </a:xfrm>
          </p:grpSpPr>
          <p:cxnSp>
            <p:nvCxnSpPr>
              <p:cNvPr id="751" name="Google Shape;751;p21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52" name="Google Shape;752;p21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53" name="Google Shape;753;p21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754" name="Google Shape;754;p21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755" name="Google Shape;755;p21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56" name="Google Shape;756;p21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757" name="Google Shape;757;p21"/>
          <p:cNvGrpSpPr/>
          <p:nvPr/>
        </p:nvGrpSpPr>
        <p:grpSpPr>
          <a:xfrm>
            <a:off x="5058783" y="5242987"/>
            <a:ext cx="1201180" cy="1145561"/>
            <a:chOff x="1568406" y="5107280"/>
            <a:chExt cx="1768782" cy="1735698"/>
          </a:xfrm>
        </p:grpSpPr>
        <p:sp>
          <p:nvSpPr>
            <p:cNvPr id="758" name="Google Shape;758;p21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9" name="Google Shape;759;p21"/>
            <p:cNvGrpSpPr/>
            <p:nvPr/>
          </p:nvGrpSpPr>
          <p:grpSpPr>
            <a:xfrm>
              <a:off x="1568406" y="5107280"/>
              <a:ext cx="1768782" cy="1735698"/>
              <a:chOff x="3277731" y="3950890"/>
              <a:chExt cx="1768782" cy="1735698"/>
            </a:xfrm>
          </p:grpSpPr>
          <p:cxnSp>
            <p:nvCxnSpPr>
              <p:cNvPr id="760" name="Google Shape;760;p21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61" name="Google Shape;761;p21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62" name="Google Shape;762;p21"/>
              <p:cNvSpPr txBox="1"/>
              <p:nvPr/>
            </p:nvSpPr>
            <p:spPr>
              <a:xfrm>
                <a:off x="3277735" y="4986988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763" name="Google Shape;763;p21"/>
              <p:cNvSpPr txBox="1"/>
              <p:nvPr/>
            </p:nvSpPr>
            <p:spPr>
              <a:xfrm>
                <a:off x="4409013" y="4650473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764" name="Google Shape;764;p21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65" name="Google Shape;765;p21"/>
              <p:cNvSpPr txBox="1"/>
              <p:nvPr/>
            </p:nvSpPr>
            <p:spPr>
              <a:xfrm>
                <a:off x="3277731" y="3950890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pic>
        <p:nvPicPr>
          <p:cNvPr id="766" name="Google Shape;7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0188" y="6106300"/>
            <a:ext cx="865200" cy="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21"/>
          <p:cNvSpPr/>
          <p:nvPr/>
        </p:nvSpPr>
        <p:spPr>
          <a:xfrm>
            <a:off x="798277" y="2220566"/>
            <a:ext cx="5566677" cy="1452700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21"/>
          <p:cNvSpPr/>
          <p:nvPr/>
        </p:nvSpPr>
        <p:spPr>
          <a:xfrm rot="9721450" flipH="1">
            <a:off x="3717286" y="3791521"/>
            <a:ext cx="2048178" cy="2993383"/>
          </a:xfrm>
          <a:prstGeom prst="triangle">
            <a:avLst>
              <a:gd name="adj" fmla="val 91162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21"/>
          <p:cNvSpPr/>
          <p:nvPr/>
        </p:nvSpPr>
        <p:spPr>
          <a:xfrm rot="-8396308">
            <a:off x="2712744" y="5277480"/>
            <a:ext cx="3568155" cy="526315"/>
          </a:xfrm>
          <a:prstGeom prst="triangle">
            <a:avLst>
              <a:gd name="adj" fmla="val 66033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21"/>
          <p:cNvSpPr/>
          <p:nvPr/>
        </p:nvSpPr>
        <p:spPr>
          <a:xfrm>
            <a:off x="7151930" y="4916609"/>
            <a:ext cx="3915695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Defining a ‘window on the world’ turns into ‘placing a virtual camera in the world’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21"/>
          <p:cNvSpPr/>
          <p:nvPr/>
        </p:nvSpPr>
        <p:spPr>
          <a:xfrm>
            <a:off x="8450761" y="2216940"/>
            <a:ext cx="2899013" cy="1642759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22"/>
          <p:cNvSpPr/>
          <p:nvPr/>
        </p:nvSpPr>
        <p:spPr>
          <a:xfrm rot="-1089443" flipH="1">
            <a:off x="3441493" y="3801649"/>
            <a:ext cx="2232468" cy="1217459"/>
          </a:xfrm>
          <a:prstGeom prst="parallelogram">
            <a:avLst>
              <a:gd name="adj" fmla="val 13480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22"/>
          <p:cNvSpPr/>
          <p:nvPr/>
        </p:nvSpPr>
        <p:spPr>
          <a:xfrm rot="4578570" flipH="1">
            <a:off x="4308775" y="4806675"/>
            <a:ext cx="2893818" cy="295124"/>
          </a:xfrm>
          <a:prstGeom prst="triangle">
            <a:avLst>
              <a:gd name="adj" fmla="val 66309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2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From 2D to 3D</a:t>
            </a:r>
            <a:endParaRPr/>
          </a:p>
        </p:txBody>
      </p:sp>
      <p:sp>
        <p:nvSpPr>
          <p:cNvPr id="780" name="Google Shape;780;p22"/>
          <p:cNvSpPr txBox="1">
            <a:spLocks noGrp="1"/>
          </p:cNvSpPr>
          <p:nvPr>
            <p:ph type="body" idx="1"/>
          </p:nvPr>
        </p:nvSpPr>
        <p:spPr>
          <a:xfrm>
            <a:off x="373800" y="1587125"/>
            <a:ext cx="1144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/>
              <a:t>How does the vector graphics pipeline change as we go to 3D?</a:t>
            </a:r>
            <a:endParaRPr/>
          </a:p>
        </p:txBody>
      </p:sp>
      <p:sp>
        <p:nvSpPr>
          <p:cNvPr id="781" name="Google Shape;781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782" name="Google Shape;782;p22"/>
          <p:cNvSpPr/>
          <p:nvPr/>
        </p:nvSpPr>
        <p:spPr>
          <a:xfrm>
            <a:off x="1124375" y="2364934"/>
            <a:ext cx="2072100" cy="12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3" name="Google Shape;783;p22"/>
          <p:cNvCxnSpPr/>
          <p:nvPr/>
        </p:nvCxnSpPr>
        <p:spPr>
          <a:xfrm>
            <a:off x="3196435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4" name="Google Shape;784;p22"/>
          <p:cNvCxnSpPr/>
          <p:nvPr/>
        </p:nvCxnSpPr>
        <p:spPr>
          <a:xfrm>
            <a:off x="5820153" y="301361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5" name="Google Shape;785;p22"/>
          <p:cNvCxnSpPr/>
          <p:nvPr/>
        </p:nvCxnSpPr>
        <p:spPr>
          <a:xfrm>
            <a:off x="8443871" y="2990885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6" name="Google Shape;786;p22"/>
          <p:cNvSpPr/>
          <p:nvPr/>
        </p:nvSpPr>
        <p:spPr>
          <a:xfrm>
            <a:off x="3748092" y="2364934"/>
            <a:ext cx="2072100" cy="12342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22"/>
          <p:cNvSpPr/>
          <p:nvPr/>
        </p:nvSpPr>
        <p:spPr>
          <a:xfrm>
            <a:off x="6371808" y="2364934"/>
            <a:ext cx="2072100" cy="12342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22"/>
          <p:cNvSpPr/>
          <p:nvPr/>
        </p:nvSpPr>
        <p:spPr>
          <a:xfrm>
            <a:off x="8995525" y="2352375"/>
            <a:ext cx="2072100" cy="12342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9" name="Google Shape;789;p22"/>
          <p:cNvGrpSpPr/>
          <p:nvPr/>
        </p:nvGrpSpPr>
        <p:grpSpPr>
          <a:xfrm>
            <a:off x="527150" y="3725915"/>
            <a:ext cx="1770925" cy="1578535"/>
            <a:chOff x="1230250" y="4206240"/>
            <a:chExt cx="1770925" cy="1578535"/>
          </a:xfrm>
        </p:grpSpPr>
        <p:sp>
          <p:nvSpPr>
            <p:cNvPr id="790" name="Google Shape;790;p22"/>
            <p:cNvSpPr/>
            <p:nvPr/>
          </p:nvSpPr>
          <p:spPr>
            <a:xfrm>
              <a:off x="1230250" y="4214275"/>
              <a:ext cx="1596600" cy="1570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22"/>
            <p:cNvSpPr/>
            <p:nvPr/>
          </p:nvSpPr>
          <p:spPr>
            <a:xfrm>
              <a:off x="1230250" y="4816975"/>
              <a:ext cx="1596600" cy="365100"/>
            </a:xfrm>
            <a:prstGeom prst="ellipse">
              <a:avLst/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22"/>
            <p:cNvSpPr/>
            <p:nvPr/>
          </p:nvSpPr>
          <p:spPr>
            <a:xfrm>
              <a:off x="1230250" y="47643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CECCBE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3" name="Google Shape;793;p22"/>
            <p:cNvGrpSpPr/>
            <p:nvPr/>
          </p:nvGrpSpPr>
          <p:grpSpPr>
            <a:xfrm>
              <a:off x="1371600" y="4206240"/>
              <a:ext cx="1629575" cy="1497825"/>
              <a:chOff x="3277725" y="3950875"/>
              <a:chExt cx="1629575" cy="1497825"/>
            </a:xfrm>
          </p:grpSpPr>
          <p:cxnSp>
            <p:nvCxnSpPr>
              <p:cNvPr id="794" name="Google Shape;794;p22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795" name="Google Shape;795;p22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96" name="Google Shape;796;p22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797" name="Google Shape;797;p22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798" name="Google Shape;798;p22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799" name="Google Shape;799;p22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800" name="Google Shape;800;p22"/>
          <p:cNvGrpSpPr/>
          <p:nvPr/>
        </p:nvGrpSpPr>
        <p:grpSpPr>
          <a:xfrm>
            <a:off x="3742938" y="5214253"/>
            <a:ext cx="1629575" cy="1497825"/>
            <a:chOff x="3277725" y="3950875"/>
            <a:chExt cx="1629575" cy="1497825"/>
          </a:xfrm>
        </p:grpSpPr>
        <p:cxnSp>
          <p:nvCxnSpPr>
            <p:cNvPr id="801" name="Google Shape;801;p22"/>
            <p:cNvCxnSpPr/>
            <p:nvPr/>
          </p:nvCxnSpPr>
          <p:spPr>
            <a:xfrm rot="10800000">
              <a:off x="3894225" y="4224725"/>
              <a:ext cx="0" cy="5367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802" name="Google Shape;802;p22"/>
            <p:cNvCxnSpPr/>
            <p:nvPr/>
          </p:nvCxnSpPr>
          <p:spPr>
            <a:xfrm>
              <a:off x="3894225" y="4773025"/>
              <a:ext cx="498300" cy="6600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03" name="Google Shape;803;p22"/>
            <p:cNvSpPr txBox="1"/>
            <p:nvPr/>
          </p:nvSpPr>
          <p:spPr>
            <a:xfrm>
              <a:off x="3277725" y="4987000"/>
              <a:ext cx="38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î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804" name="Google Shape;804;p22"/>
            <p:cNvSpPr txBox="1"/>
            <p:nvPr/>
          </p:nvSpPr>
          <p:spPr>
            <a:xfrm>
              <a:off x="4409000" y="4650475"/>
              <a:ext cx="49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ĵ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cxnSp>
          <p:nvCxnSpPr>
            <p:cNvPr id="805" name="Google Shape;805;p22"/>
            <p:cNvCxnSpPr/>
            <p:nvPr/>
          </p:nvCxnSpPr>
          <p:spPr>
            <a:xfrm rot="8100000">
              <a:off x="3449835" y="4930136"/>
              <a:ext cx="498510" cy="6788"/>
            </a:xfrm>
            <a:prstGeom prst="straightConnector1">
              <a:avLst/>
            </a:prstGeom>
            <a:noFill/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806" name="Google Shape;806;p22"/>
            <p:cNvSpPr txBox="1"/>
            <p:nvPr/>
          </p:nvSpPr>
          <p:spPr>
            <a:xfrm>
              <a:off x="3451450" y="3950875"/>
              <a:ext cx="463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k̂</a:t>
              </a:r>
              <a:r>
                <a:rPr lang="en-US" sz="1800" b="1" i="0" u="none" strike="noStrike" cap="none" baseline="-25000">
                  <a:solidFill>
                    <a:schemeClr val="accent5"/>
                  </a:solidFill>
                  <a:latin typeface="Ubuntu"/>
                  <a:ea typeface="Ubuntu"/>
                  <a:cs typeface="Ubuntu"/>
                  <a:sym typeface="Ubuntu"/>
                </a:rPr>
                <a:t>W</a:t>
              </a:r>
              <a:endParaRPr sz="1800" b="1" i="0" u="none" strike="noStrike" cap="none" baseline="-25000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807" name="Google Shape;807;p22"/>
          <p:cNvGrpSpPr/>
          <p:nvPr/>
        </p:nvGrpSpPr>
        <p:grpSpPr>
          <a:xfrm rot="2717024">
            <a:off x="5039824" y="4341660"/>
            <a:ext cx="1239100" cy="1220610"/>
            <a:chOff x="1382650" y="4366675"/>
            <a:chExt cx="1770925" cy="1653589"/>
          </a:xfrm>
        </p:grpSpPr>
        <p:sp>
          <p:nvSpPr>
            <p:cNvPr id="808" name="Google Shape;808;p22"/>
            <p:cNvSpPr/>
            <p:nvPr/>
          </p:nvSpPr>
          <p:spPr>
            <a:xfrm>
              <a:off x="1382650" y="4366675"/>
              <a:ext cx="1596600" cy="1570500"/>
            </a:xfrm>
            <a:prstGeom prst="ellipse">
              <a:avLst/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1382650" y="4969375"/>
              <a:ext cx="1596600" cy="365100"/>
            </a:xfrm>
            <a:prstGeom prst="ellipse">
              <a:avLst/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22"/>
            <p:cNvSpPr/>
            <p:nvPr/>
          </p:nvSpPr>
          <p:spPr>
            <a:xfrm>
              <a:off x="1382650" y="4916725"/>
              <a:ext cx="1596600" cy="470400"/>
            </a:xfrm>
            <a:prstGeom prst="arc">
              <a:avLst>
                <a:gd name="adj1" fmla="val 21522117"/>
                <a:gd name="adj2" fmla="val 10711613"/>
              </a:avLst>
            </a:prstGeom>
            <a:solidFill>
              <a:srgbClr val="EBD7C6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11" name="Google Shape;811;p22"/>
            <p:cNvGrpSpPr/>
            <p:nvPr/>
          </p:nvGrpSpPr>
          <p:grpSpPr>
            <a:xfrm>
              <a:off x="1524015" y="4373736"/>
              <a:ext cx="1629560" cy="1646528"/>
              <a:chOff x="3277740" y="3965971"/>
              <a:chExt cx="1629560" cy="1646528"/>
            </a:xfrm>
          </p:grpSpPr>
          <p:cxnSp>
            <p:nvCxnSpPr>
              <p:cNvPr id="812" name="Google Shape;812;p22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13" name="Google Shape;813;p22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14" name="Google Shape;814;p22"/>
              <p:cNvSpPr txBox="1"/>
              <p:nvPr/>
            </p:nvSpPr>
            <p:spPr>
              <a:xfrm>
                <a:off x="3277740" y="4986999"/>
                <a:ext cx="5961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15" name="Google Shape;815;p22"/>
              <p:cNvSpPr txBox="1"/>
              <p:nvPr/>
            </p:nvSpPr>
            <p:spPr>
              <a:xfrm>
                <a:off x="4409000" y="4650475"/>
                <a:ext cx="4983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816" name="Google Shape;816;p22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17" name="Google Shape;817;p22"/>
              <p:cNvSpPr txBox="1"/>
              <p:nvPr/>
            </p:nvSpPr>
            <p:spPr>
              <a:xfrm>
                <a:off x="3293438" y="3965971"/>
                <a:ext cx="741600" cy="625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818" name="Google Shape;818;p22"/>
          <p:cNvGrpSpPr/>
          <p:nvPr/>
        </p:nvGrpSpPr>
        <p:grpSpPr>
          <a:xfrm>
            <a:off x="1568400" y="5107265"/>
            <a:ext cx="1629575" cy="1497825"/>
            <a:chOff x="1568400" y="5107265"/>
            <a:chExt cx="1629575" cy="1497825"/>
          </a:xfrm>
        </p:grpSpPr>
        <p:sp>
          <p:nvSpPr>
            <p:cNvPr id="819" name="Google Shape;819;p22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0" name="Google Shape;820;p22"/>
            <p:cNvGrpSpPr/>
            <p:nvPr/>
          </p:nvGrpSpPr>
          <p:grpSpPr>
            <a:xfrm>
              <a:off x="1568400" y="5107265"/>
              <a:ext cx="1629575" cy="1497825"/>
              <a:chOff x="3277725" y="3950875"/>
              <a:chExt cx="1629575" cy="1497825"/>
            </a:xfrm>
          </p:grpSpPr>
          <p:cxnSp>
            <p:nvCxnSpPr>
              <p:cNvPr id="821" name="Google Shape;821;p22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22" name="Google Shape;822;p22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23" name="Google Shape;823;p22"/>
              <p:cNvSpPr txBox="1"/>
              <p:nvPr/>
            </p:nvSpPr>
            <p:spPr>
              <a:xfrm>
                <a:off x="3277725" y="4987000"/>
                <a:ext cx="3891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24" name="Google Shape;824;p22"/>
              <p:cNvSpPr txBox="1"/>
              <p:nvPr/>
            </p:nvSpPr>
            <p:spPr>
              <a:xfrm>
                <a:off x="4409000" y="4650475"/>
                <a:ext cx="49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825" name="Google Shape;825;p22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26" name="Google Shape;826;p22"/>
              <p:cNvSpPr txBox="1"/>
              <p:nvPr/>
            </p:nvSpPr>
            <p:spPr>
              <a:xfrm>
                <a:off x="3451450" y="3950875"/>
                <a:ext cx="4638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grpSp>
        <p:nvGrpSpPr>
          <p:cNvPr id="827" name="Google Shape;827;p22"/>
          <p:cNvGrpSpPr/>
          <p:nvPr/>
        </p:nvGrpSpPr>
        <p:grpSpPr>
          <a:xfrm>
            <a:off x="5058783" y="5242987"/>
            <a:ext cx="1201180" cy="1145561"/>
            <a:chOff x="1568406" y="5107280"/>
            <a:chExt cx="1768782" cy="1735698"/>
          </a:xfrm>
        </p:grpSpPr>
        <p:sp>
          <p:nvSpPr>
            <p:cNvPr id="828" name="Google Shape;828;p22"/>
            <p:cNvSpPr/>
            <p:nvPr/>
          </p:nvSpPr>
          <p:spPr>
            <a:xfrm>
              <a:off x="1989600" y="5304450"/>
              <a:ext cx="787200" cy="807900"/>
            </a:xfrm>
            <a:prstGeom prst="cube">
              <a:avLst>
                <a:gd name="adj" fmla="val 25000"/>
              </a:avLst>
            </a:prstGeom>
            <a:solidFill>
              <a:srgbClr val="FDE9D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29" name="Google Shape;829;p22"/>
            <p:cNvGrpSpPr/>
            <p:nvPr/>
          </p:nvGrpSpPr>
          <p:grpSpPr>
            <a:xfrm>
              <a:off x="1568406" y="5107280"/>
              <a:ext cx="1768782" cy="1735698"/>
              <a:chOff x="3277731" y="3950890"/>
              <a:chExt cx="1768782" cy="1735698"/>
            </a:xfrm>
          </p:grpSpPr>
          <p:cxnSp>
            <p:nvCxnSpPr>
              <p:cNvPr id="830" name="Google Shape;830;p22"/>
              <p:cNvCxnSpPr/>
              <p:nvPr/>
            </p:nvCxnSpPr>
            <p:spPr>
              <a:xfrm rot="10800000">
                <a:off x="3894225" y="4224725"/>
                <a:ext cx="0" cy="5367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cxnSp>
            <p:nvCxnSpPr>
              <p:cNvPr id="831" name="Google Shape;831;p22"/>
              <p:cNvCxnSpPr/>
              <p:nvPr/>
            </p:nvCxnSpPr>
            <p:spPr>
              <a:xfrm>
                <a:off x="3894225" y="4773025"/>
                <a:ext cx="498300" cy="6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32" name="Google Shape;832;p22"/>
              <p:cNvSpPr txBox="1"/>
              <p:nvPr/>
            </p:nvSpPr>
            <p:spPr>
              <a:xfrm>
                <a:off x="3277735" y="4986988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lang="en-US" sz="18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î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sp>
            <p:nvSpPr>
              <p:cNvPr id="833" name="Google Shape;833;p22"/>
              <p:cNvSpPr txBox="1"/>
              <p:nvPr/>
            </p:nvSpPr>
            <p:spPr>
              <a:xfrm>
                <a:off x="4409013" y="4650473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ĵ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  <p:cxnSp>
            <p:nvCxnSpPr>
              <p:cNvPr id="834" name="Google Shape;834;p22"/>
              <p:cNvCxnSpPr/>
              <p:nvPr/>
            </p:nvCxnSpPr>
            <p:spPr>
              <a:xfrm rot="8100000">
                <a:off x="3449835" y="4930136"/>
                <a:ext cx="498510" cy="6788"/>
              </a:xfrm>
              <a:prstGeom prst="straightConnector1">
                <a:avLst/>
              </a:prstGeom>
              <a:noFill/>
              <a:ln w="28575" cap="flat" cmpd="sng">
                <a:solidFill>
                  <a:srgbClr val="C0504D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835" name="Google Shape;835;p22"/>
              <p:cNvSpPr txBox="1"/>
              <p:nvPr/>
            </p:nvSpPr>
            <p:spPr>
              <a:xfrm>
                <a:off x="3277731" y="3950890"/>
                <a:ext cx="637500" cy="69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rgbClr val="A84643"/>
                    </a:solidFill>
                    <a:latin typeface="Arial"/>
                    <a:ea typeface="Arial"/>
                    <a:cs typeface="Arial"/>
                    <a:sym typeface="Arial"/>
                  </a:rPr>
                  <a:t>k̂</a:t>
                </a:r>
                <a:r>
                  <a:rPr lang="en-US" sz="1800" b="1" i="0" u="none" strike="noStrike" cap="none" baseline="-25000">
                    <a:solidFill>
                      <a:srgbClr val="A84643"/>
                    </a:solidFill>
                    <a:latin typeface="Ubuntu"/>
                    <a:ea typeface="Ubuntu"/>
                    <a:cs typeface="Ubuntu"/>
                    <a:sym typeface="Ubuntu"/>
                  </a:rPr>
                  <a:t>O</a:t>
                </a:r>
                <a:endParaRPr sz="1800" b="1" i="0" u="none" strike="noStrike" cap="none" baseline="-25000">
                  <a:solidFill>
                    <a:srgbClr val="A84643"/>
                  </a:solidFill>
                  <a:latin typeface="Ubuntu"/>
                  <a:ea typeface="Ubuntu"/>
                  <a:cs typeface="Ubuntu"/>
                  <a:sym typeface="Ubuntu"/>
                </a:endParaRPr>
              </a:p>
            </p:txBody>
          </p:sp>
        </p:grpSp>
      </p:grpSp>
      <p:pic>
        <p:nvPicPr>
          <p:cNvPr id="836" name="Google Shape;83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0188" y="6106300"/>
            <a:ext cx="865200" cy="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22"/>
          <p:cNvSpPr/>
          <p:nvPr/>
        </p:nvSpPr>
        <p:spPr>
          <a:xfrm rot="-8396308">
            <a:off x="2712744" y="5277480"/>
            <a:ext cx="3568155" cy="526315"/>
          </a:xfrm>
          <a:prstGeom prst="triangle">
            <a:avLst>
              <a:gd name="adj" fmla="val 66033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22"/>
          <p:cNvSpPr/>
          <p:nvPr/>
        </p:nvSpPr>
        <p:spPr>
          <a:xfrm>
            <a:off x="798277" y="2220566"/>
            <a:ext cx="8197248" cy="1452700"/>
          </a:xfrm>
          <a:prstGeom prst="rect">
            <a:avLst/>
          </a:prstGeom>
          <a:solidFill>
            <a:schemeClr val="lt1">
              <a:alpha val="8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22"/>
          <p:cNvSpPr/>
          <p:nvPr/>
        </p:nvSpPr>
        <p:spPr>
          <a:xfrm rot="9721450" flipH="1">
            <a:off x="3717286" y="3791521"/>
            <a:ext cx="2048178" cy="2993383"/>
          </a:xfrm>
          <a:prstGeom prst="triangle">
            <a:avLst>
              <a:gd name="adj" fmla="val 91162"/>
            </a:avLst>
          </a:prstGeom>
          <a:noFill/>
          <a:ln w="76200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22"/>
          <p:cNvSpPr/>
          <p:nvPr/>
        </p:nvSpPr>
        <p:spPr>
          <a:xfrm>
            <a:off x="7353200" y="4087638"/>
            <a:ext cx="2976900" cy="1780200"/>
          </a:xfrm>
          <a:prstGeom prst="rect">
            <a:avLst/>
          </a:prstGeom>
          <a:noFill/>
          <a:ln w="76200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22"/>
          <p:cNvSpPr/>
          <p:nvPr/>
        </p:nvSpPr>
        <p:spPr>
          <a:xfrm rot="1368749">
            <a:off x="9283341" y="4222496"/>
            <a:ext cx="1496455" cy="1498070"/>
          </a:xfrm>
          <a:prstGeom prst="chord">
            <a:avLst>
              <a:gd name="adj1" fmla="val 2700000"/>
              <a:gd name="adj2" fmla="val 16200000"/>
            </a:avLst>
          </a:prstGeom>
          <a:gradFill>
            <a:gsLst>
              <a:gs pos="0">
                <a:srgbClr val="F5D0D0"/>
              </a:gs>
              <a:gs pos="100000">
                <a:srgbClr val="D96868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22"/>
          <p:cNvSpPr/>
          <p:nvPr/>
        </p:nvSpPr>
        <p:spPr>
          <a:xfrm rot="1141925">
            <a:off x="8960790" y="5073535"/>
            <a:ext cx="691817" cy="364979"/>
          </a:xfrm>
          <a:prstGeom prst="parallelogram">
            <a:avLst>
              <a:gd name="adj" fmla="val 81950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22"/>
          <p:cNvSpPr/>
          <p:nvPr/>
        </p:nvSpPr>
        <p:spPr>
          <a:xfrm rot="5555296">
            <a:off x="8855605" y="5374015"/>
            <a:ext cx="491602" cy="368470"/>
          </a:xfrm>
          <a:prstGeom prst="parallelogram">
            <a:avLst>
              <a:gd name="adj" fmla="val 29101"/>
            </a:avLst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22"/>
          <p:cNvSpPr/>
          <p:nvPr/>
        </p:nvSpPr>
        <p:spPr>
          <a:xfrm rot="-5242000" flipH="1">
            <a:off x="9154506" y="5316912"/>
            <a:ext cx="659496" cy="374477"/>
          </a:xfrm>
          <a:prstGeom prst="parallelogram">
            <a:avLst>
              <a:gd name="adj" fmla="val 70652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22"/>
          <p:cNvSpPr txBox="1"/>
          <p:nvPr/>
        </p:nvSpPr>
        <p:spPr>
          <a:xfrm>
            <a:off x="7823750" y="6106300"/>
            <a:ext cx="3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This step is more complex than in 2D</a:t>
            </a: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7A49-B104-9947-BB11-2C51E6DD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Vector Graphics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D5F71-6101-4A44-8756-3C4F3EC00A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sp>
        <p:nvSpPr>
          <p:cNvPr id="7" name="Google Shape;339;gee15463b29_0_315">
            <a:extLst>
              <a:ext uri="{FF2B5EF4-FFF2-40B4-BE49-F238E27FC236}">
                <a16:creationId xmlns:a16="http://schemas.microsoft.com/office/drawing/2014/main" id="{2FC1C17C-E395-B740-9AE0-2FFB9EE1BF5A}"/>
              </a:ext>
            </a:extLst>
          </p:cNvPr>
          <p:cNvSpPr/>
          <p:nvPr/>
        </p:nvSpPr>
        <p:spPr>
          <a:xfrm>
            <a:off x="1124375" y="2046300"/>
            <a:ext cx="2072100" cy="12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340;gee15463b29_0_315">
            <a:extLst>
              <a:ext uri="{FF2B5EF4-FFF2-40B4-BE49-F238E27FC236}">
                <a16:creationId xmlns:a16="http://schemas.microsoft.com/office/drawing/2014/main" id="{EBEE69FC-8FE9-704B-B157-EE70C127F144}"/>
              </a:ext>
            </a:extLst>
          </p:cNvPr>
          <p:cNvCxnSpPr/>
          <p:nvPr/>
        </p:nvCxnSpPr>
        <p:spPr>
          <a:xfrm>
            <a:off x="3196247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341;gee15463b29_0_315">
            <a:extLst>
              <a:ext uri="{FF2B5EF4-FFF2-40B4-BE49-F238E27FC236}">
                <a16:creationId xmlns:a16="http://schemas.microsoft.com/office/drawing/2014/main" id="{A8E87E08-6D24-894D-84E8-726A00BF78DC}"/>
              </a:ext>
            </a:extLst>
          </p:cNvPr>
          <p:cNvCxnSpPr/>
          <p:nvPr/>
        </p:nvCxnSpPr>
        <p:spPr>
          <a:xfrm>
            <a:off x="5819965" y="268755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342;gee15463b29_0_315">
            <a:extLst>
              <a:ext uri="{FF2B5EF4-FFF2-40B4-BE49-F238E27FC236}">
                <a16:creationId xmlns:a16="http://schemas.microsoft.com/office/drawing/2014/main" id="{BFC99BF9-1386-6947-BAAE-C62D023D446E}"/>
              </a:ext>
            </a:extLst>
          </p:cNvPr>
          <p:cNvCxnSpPr/>
          <p:nvPr/>
        </p:nvCxnSpPr>
        <p:spPr>
          <a:xfrm>
            <a:off x="8443683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43;gee15463b29_0_315">
            <a:extLst>
              <a:ext uri="{FF2B5EF4-FFF2-40B4-BE49-F238E27FC236}">
                <a16:creationId xmlns:a16="http://schemas.microsoft.com/office/drawing/2014/main" id="{536D8AC7-8CB0-AF4A-BE04-45CD022AF8C6}"/>
              </a:ext>
            </a:extLst>
          </p:cNvPr>
          <p:cNvSpPr/>
          <p:nvPr/>
        </p:nvSpPr>
        <p:spPr>
          <a:xfrm>
            <a:off x="3748093" y="2046300"/>
            <a:ext cx="2072100" cy="12825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4;gee15463b29_0_315">
            <a:extLst>
              <a:ext uri="{FF2B5EF4-FFF2-40B4-BE49-F238E27FC236}">
                <a16:creationId xmlns:a16="http://schemas.microsoft.com/office/drawing/2014/main" id="{1E672A11-A1C3-A841-8111-ED2C95E7006C}"/>
              </a:ext>
            </a:extLst>
          </p:cNvPr>
          <p:cNvSpPr/>
          <p:nvPr/>
        </p:nvSpPr>
        <p:spPr>
          <a:xfrm>
            <a:off x="6371811" y="2046300"/>
            <a:ext cx="2072100" cy="128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5;gee15463b29_0_315">
            <a:extLst>
              <a:ext uri="{FF2B5EF4-FFF2-40B4-BE49-F238E27FC236}">
                <a16:creationId xmlns:a16="http://schemas.microsoft.com/office/drawing/2014/main" id="{265EC5D1-8F76-1148-A3FF-F0CBD59BE9D6}"/>
              </a:ext>
            </a:extLst>
          </p:cNvPr>
          <p:cNvSpPr/>
          <p:nvPr/>
        </p:nvSpPr>
        <p:spPr>
          <a:xfrm>
            <a:off x="8995529" y="2033250"/>
            <a:ext cx="2072100" cy="128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6;gee15463b29_0_315">
            <a:extLst>
              <a:ext uri="{FF2B5EF4-FFF2-40B4-BE49-F238E27FC236}">
                <a16:creationId xmlns:a16="http://schemas.microsoft.com/office/drawing/2014/main" id="{DA43580E-52F2-794C-8568-5D7906E2054B}"/>
              </a:ext>
            </a:extLst>
          </p:cNvPr>
          <p:cNvSpPr/>
          <p:nvPr/>
        </p:nvSpPr>
        <p:spPr>
          <a:xfrm>
            <a:off x="1405000" y="4068975"/>
            <a:ext cx="1301400" cy="688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7;gee15463b29_0_315">
            <a:extLst>
              <a:ext uri="{FF2B5EF4-FFF2-40B4-BE49-F238E27FC236}">
                <a16:creationId xmlns:a16="http://schemas.microsoft.com/office/drawing/2014/main" id="{38F0086F-92C0-9042-AC9F-0F26D3C72479}"/>
              </a:ext>
            </a:extLst>
          </p:cNvPr>
          <p:cNvSpPr/>
          <p:nvPr/>
        </p:nvSpPr>
        <p:spPr>
          <a:xfrm rot="2100221">
            <a:off x="4340496" y="5044117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8;gee15463b29_0_315">
            <a:extLst>
              <a:ext uri="{FF2B5EF4-FFF2-40B4-BE49-F238E27FC236}">
                <a16:creationId xmlns:a16="http://schemas.microsoft.com/office/drawing/2014/main" id="{390EC413-2923-614E-AE27-C924756EE348}"/>
              </a:ext>
            </a:extLst>
          </p:cNvPr>
          <p:cNvSpPr/>
          <p:nvPr/>
        </p:nvSpPr>
        <p:spPr>
          <a:xfrm>
            <a:off x="3747950" y="4447625"/>
            <a:ext cx="2244000" cy="15258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" name="Google Shape;350;gee15463b29_0_315">
            <a:extLst>
              <a:ext uri="{FF2B5EF4-FFF2-40B4-BE49-F238E27FC236}">
                <a16:creationId xmlns:a16="http://schemas.microsoft.com/office/drawing/2014/main" id="{33CEF489-39A9-B845-9853-3ABB0811D7DD}"/>
              </a:ext>
            </a:extLst>
          </p:cNvPr>
          <p:cNvGraphicFramePr/>
          <p:nvPr/>
        </p:nvGraphicFramePr>
        <p:xfrm>
          <a:off x="3721400" y="4418103"/>
          <a:ext cx="22971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" name="Google Shape;351;gee15463b29_0_315">
            <a:extLst>
              <a:ext uri="{FF2B5EF4-FFF2-40B4-BE49-F238E27FC236}">
                <a16:creationId xmlns:a16="http://schemas.microsoft.com/office/drawing/2014/main" id="{9697A412-6556-D345-BF07-B327DE08ED7F}"/>
              </a:ext>
            </a:extLst>
          </p:cNvPr>
          <p:cNvCxnSpPr/>
          <p:nvPr/>
        </p:nvCxnSpPr>
        <p:spPr>
          <a:xfrm>
            <a:off x="3724925" y="503834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52;gee15463b29_0_315">
            <a:extLst>
              <a:ext uri="{FF2B5EF4-FFF2-40B4-BE49-F238E27FC236}">
                <a16:creationId xmlns:a16="http://schemas.microsoft.com/office/drawing/2014/main" id="{9D4389E5-9FBC-4E44-B367-D99AC98BAEB3}"/>
              </a:ext>
            </a:extLst>
          </p:cNvPr>
          <p:cNvCxnSpPr/>
          <p:nvPr/>
        </p:nvCxnSpPr>
        <p:spPr>
          <a:xfrm>
            <a:off x="3721608" y="5742432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53;gee15463b29_0_315">
            <a:extLst>
              <a:ext uri="{FF2B5EF4-FFF2-40B4-BE49-F238E27FC236}">
                <a16:creationId xmlns:a16="http://schemas.microsoft.com/office/drawing/2014/main" id="{AFE015E4-778F-5D4B-BDAF-EEAC065BD44C}"/>
              </a:ext>
            </a:extLst>
          </p:cNvPr>
          <p:cNvCxnSpPr/>
          <p:nvPr/>
        </p:nvCxnSpPr>
        <p:spPr>
          <a:xfrm>
            <a:off x="3724925" y="540410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354;gee15463b29_0_315">
            <a:extLst>
              <a:ext uri="{FF2B5EF4-FFF2-40B4-BE49-F238E27FC236}">
                <a16:creationId xmlns:a16="http://schemas.microsoft.com/office/drawing/2014/main" id="{BF62BA87-0B28-0346-8EE8-D9D866061B4C}"/>
              </a:ext>
            </a:extLst>
          </p:cNvPr>
          <p:cNvCxnSpPr/>
          <p:nvPr/>
        </p:nvCxnSpPr>
        <p:spPr>
          <a:xfrm>
            <a:off x="3724925" y="4681728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355;gee15463b29_0_315">
            <a:extLst>
              <a:ext uri="{FF2B5EF4-FFF2-40B4-BE49-F238E27FC236}">
                <a16:creationId xmlns:a16="http://schemas.microsoft.com/office/drawing/2014/main" id="{90534A22-9F32-6141-A675-5169283BCF0A}"/>
              </a:ext>
            </a:extLst>
          </p:cNvPr>
          <p:cNvCxnSpPr/>
          <p:nvPr/>
        </p:nvCxnSpPr>
        <p:spPr>
          <a:xfrm flipH="1">
            <a:off x="39195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356;gee15463b29_0_315">
            <a:extLst>
              <a:ext uri="{FF2B5EF4-FFF2-40B4-BE49-F238E27FC236}">
                <a16:creationId xmlns:a16="http://schemas.microsoft.com/office/drawing/2014/main" id="{11F3F71A-619C-CD4D-890C-09759CDCCCD7}"/>
              </a:ext>
            </a:extLst>
          </p:cNvPr>
          <p:cNvCxnSpPr/>
          <p:nvPr/>
        </p:nvCxnSpPr>
        <p:spPr>
          <a:xfrm flipH="1">
            <a:off x="46798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357;gee15463b29_0_315">
            <a:extLst>
              <a:ext uri="{FF2B5EF4-FFF2-40B4-BE49-F238E27FC236}">
                <a16:creationId xmlns:a16="http://schemas.microsoft.com/office/drawing/2014/main" id="{9AF6D74B-6D1F-C042-A30B-E657555224BC}"/>
              </a:ext>
            </a:extLst>
          </p:cNvPr>
          <p:cNvCxnSpPr/>
          <p:nvPr/>
        </p:nvCxnSpPr>
        <p:spPr>
          <a:xfrm flipH="1">
            <a:off x="506022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358;gee15463b29_0_315">
            <a:extLst>
              <a:ext uri="{FF2B5EF4-FFF2-40B4-BE49-F238E27FC236}">
                <a16:creationId xmlns:a16="http://schemas.microsoft.com/office/drawing/2014/main" id="{C78097CB-BC6D-3A4A-ADF9-C8897E87CF4D}"/>
              </a:ext>
            </a:extLst>
          </p:cNvPr>
          <p:cNvCxnSpPr/>
          <p:nvPr/>
        </p:nvCxnSpPr>
        <p:spPr>
          <a:xfrm flipH="1">
            <a:off x="5440100" y="4482541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59;gee15463b29_0_315">
            <a:extLst>
              <a:ext uri="{FF2B5EF4-FFF2-40B4-BE49-F238E27FC236}">
                <a16:creationId xmlns:a16="http://schemas.microsoft.com/office/drawing/2014/main" id="{7275D651-5687-0F4C-88D7-68FBA55D0C75}"/>
              </a:ext>
            </a:extLst>
          </p:cNvPr>
          <p:cNvCxnSpPr/>
          <p:nvPr/>
        </p:nvCxnSpPr>
        <p:spPr>
          <a:xfrm flipH="1">
            <a:off x="581997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360;gee15463b29_0_315">
            <a:extLst>
              <a:ext uri="{FF2B5EF4-FFF2-40B4-BE49-F238E27FC236}">
                <a16:creationId xmlns:a16="http://schemas.microsoft.com/office/drawing/2014/main" id="{8D9FE5A0-E0A4-454E-BEEB-51E9B22319B1}"/>
              </a:ext>
            </a:extLst>
          </p:cNvPr>
          <p:cNvCxnSpPr/>
          <p:nvPr/>
        </p:nvCxnSpPr>
        <p:spPr>
          <a:xfrm flipH="1">
            <a:off x="429965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361;gee15463b29_0_315">
            <a:extLst>
              <a:ext uri="{FF2B5EF4-FFF2-40B4-BE49-F238E27FC236}">
                <a16:creationId xmlns:a16="http://schemas.microsoft.com/office/drawing/2014/main" id="{F1D159FE-B926-AD4E-9249-C464B2C4D8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6275" y="4447625"/>
            <a:ext cx="2449339" cy="15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749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7A49-B104-9947-BB11-2C51E6DD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Vector Graphics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D5F71-6101-4A44-8756-3C4F3EC00A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sp>
        <p:nvSpPr>
          <p:cNvPr id="7" name="Google Shape;339;gee15463b29_0_315">
            <a:extLst>
              <a:ext uri="{FF2B5EF4-FFF2-40B4-BE49-F238E27FC236}">
                <a16:creationId xmlns:a16="http://schemas.microsoft.com/office/drawing/2014/main" id="{2FC1C17C-E395-B740-9AE0-2FFB9EE1BF5A}"/>
              </a:ext>
            </a:extLst>
          </p:cNvPr>
          <p:cNvSpPr/>
          <p:nvPr/>
        </p:nvSpPr>
        <p:spPr>
          <a:xfrm>
            <a:off x="1124375" y="2046300"/>
            <a:ext cx="2072100" cy="12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340;gee15463b29_0_315">
            <a:extLst>
              <a:ext uri="{FF2B5EF4-FFF2-40B4-BE49-F238E27FC236}">
                <a16:creationId xmlns:a16="http://schemas.microsoft.com/office/drawing/2014/main" id="{EBEE69FC-8FE9-704B-B157-EE70C127F144}"/>
              </a:ext>
            </a:extLst>
          </p:cNvPr>
          <p:cNvCxnSpPr/>
          <p:nvPr/>
        </p:nvCxnSpPr>
        <p:spPr>
          <a:xfrm>
            <a:off x="3196247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341;gee15463b29_0_315">
            <a:extLst>
              <a:ext uri="{FF2B5EF4-FFF2-40B4-BE49-F238E27FC236}">
                <a16:creationId xmlns:a16="http://schemas.microsoft.com/office/drawing/2014/main" id="{A8E87E08-6D24-894D-84E8-726A00BF78DC}"/>
              </a:ext>
            </a:extLst>
          </p:cNvPr>
          <p:cNvCxnSpPr/>
          <p:nvPr/>
        </p:nvCxnSpPr>
        <p:spPr>
          <a:xfrm>
            <a:off x="5819965" y="268755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342;gee15463b29_0_315">
            <a:extLst>
              <a:ext uri="{FF2B5EF4-FFF2-40B4-BE49-F238E27FC236}">
                <a16:creationId xmlns:a16="http://schemas.microsoft.com/office/drawing/2014/main" id="{BFC99BF9-1386-6947-BAAE-C62D023D446E}"/>
              </a:ext>
            </a:extLst>
          </p:cNvPr>
          <p:cNvCxnSpPr/>
          <p:nvPr/>
        </p:nvCxnSpPr>
        <p:spPr>
          <a:xfrm>
            <a:off x="8443683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43;gee15463b29_0_315">
            <a:extLst>
              <a:ext uri="{FF2B5EF4-FFF2-40B4-BE49-F238E27FC236}">
                <a16:creationId xmlns:a16="http://schemas.microsoft.com/office/drawing/2014/main" id="{536D8AC7-8CB0-AF4A-BE04-45CD022AF8C6}"/>
              </a:ext>
            </a:extLst>
          </p:cNvPr>
          <p:cNvSpPr/>
          <p:nvPr/>
        </p:nvSpPr>
        <p:spPr>
          <a:xfrm>
            <a:off x="3748093" y="2046300"/>
            <a:ext cx="2072100" cy="12825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4;gee15463b29_0_315">
            <a:extLst>
              <a:ext uri="{FF2B5EF4-FFF2-40B4-BE49-F238E27FC236}">
                <a16:creationId xmlns:a16="http://schemas.microsoft.com/office/drawing/2014/main" id="{1E672A11-A1C3-A841-8111-ED2C95E7006C}"/>
              </a:ext>
            </a:extLst>
          </p:cNvPr>
          <p:cNvSpPr/>
          <p:nvPr/>
        </p:nvSpPr>
        <p:spPr>
          <a:xfrm>
            <a:off x="6371811" y="2046300"/>
            <a:ext cx="2072100" cy="128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5;gee15463b29_0_315">
            <a:extLst>
              <a:ext uri="{FF2B5EF4-FFF2-40B4-BE49-F238E27FC236}">
                <a16:creationId xmlns:a16="http://schemas.microsoft.com/office/drawing/2014/main" id="{265EC5D1-8F76-1148-A3FF-F0CBD59BE9D6}"/>
              </a:ext>
            </a:extLst>
          </p:cNvPr>
          <p:cNvSpPr/>
          <p:nvPr/>
        </p:nvSpPr>
        <p:spPr>
          <a:xfrm>
            <a:off x="8995529" y="2033250"/>
            <a:ext cx="2072100" cy="128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6;gee15463b29_0_315">
            <a:extLst>
              <a:ext uri="{FF2B5EF4-FFF2-40B4-BE49-F238E27FC236}">
                <a16:creationId xmlns:a16="http://schemas.microsoft.com/office/drawing/2014/main" id="{DA43580E-52F2-794C-8568-5D7906E2054B}"/>
              </a:ext>
            </a:extLst>
          </p:cNvPr>
          <p:cNvSpPr/>
          <p:nvPr/>
        </p:nvSpPr>
        <p:spPr>
          <a:xfrm>
            <a:off x="1405000" y="4068975"/>
            <a:ext cx="1301400" cy="688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7;gee15463b29_0_315">
            <a:extLst>
              <a:ext uri="{FF2B5EF4-FFF2-40B4-BE49-F238E27FC236}">
                <a16:creationId xmlns:a16="http://schemas.microsoft.com/office/drawing/2014/main" id="{38F0086F-92C0-9042-AC9F-0F26D3C72479}"/>
              </a:ext>
            </a:extLst>
          </p:cNvPr>
          <p:cNvSpPr/>
          <p:nvPr/>
        </p:nvSpPr>
        <p:spPr>
          <a:xfrm rot="2100221">
            <a:off x="4340496" y="5044117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8;gee15463b29_0_315">
            <a:extLst>
              <a:ext uri="{FF2B5EF4-FFF2-40B4-BE49-F238E27FC236}">
                <a16:creationId xmlns:a16="http://schemas.microsoft.com/office/drawing/2014/main" id="{390EC413-2923-614E-AE27-C924756EE348}"/>
              </a:ext>
            </a:extLst>
          </p:cNvPr>
          <p:cNvSpPr/>
          <p:nvPr/>
        </p:nvSpPr>
        <p:spPr>
          <a:xfrm>
            <a:off x="3747950" y="4447625"/>
            <a:ext cx="2244000" cy="15258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" name="Google Shape;350;gee15463b29_0_315">
            <a:extLst>
              <a:ext uri="{FF2B5EF4-FFF2-40B4-BE49-F238E27FC236}">
                <a16:creationId xmlns:a16="http://schemas.microsoft.com/office/drawing/2014/main" id="{33CEF489-39A9-B845-9853-3ABB0811D7DD}"/>
              </a:ext>
            </a:extLst>
          </p:cNvPr>
          <p:cNvGraphicFramePr/>
          <p:nvPr/>
        </p:nvGraphicFramePr>
        <p:xfrm>
          <a:off x="3721400" y="4418103"/>
          <a:ext cx="22971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" name="Google Shape;351;gee15463b29_0_315">
            <a:extLst>
              <a:ext uri="{FF2B5EF4-FFF2-40B4-BE49-F238E27FC236}">
                <a16:creationId xmlns:a16="http://schemas.microsoft.com/office/drawing/2014/main" id="{9697A412-6556-D345-BF07-B327DE08ED7F}"/>
              </a:ext>
            </a:extLst>
          </p:cNvPr>
          <p:cNvCxnSpPr/>
          <p:nvPr/>
        </p:nvCxnSpPr>
        <p:spPr>
          <a:xfrm>
            <a:off x="3724925" y="503834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52;gee15463b29_0_315">
            <a:extLst>
              <a:ext uri="{FF2B5EF4-FFF2-40B4-BE49-F238E27FC236}">
                <a16:creationId xmlns:a16="http://schemas.microsoft.com/office/drawing/2014/main" id="{9D4389E5-9FBC-4E44-B367-D99AC98BAEB3}"/>
              </a:ext>
            </a:extLst>
          </p:cNvPr>
          <p:cNvCxnSpPr/>
          <p:nvPr/>
        </p:nvCxnSpPr>
        <p:spPr>
          <a:xfrm>
            <a:off x="3721608" y="5742432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53;gee15463b29_0_315">
            <a:extLst>
              <a:ext uri="{FF2B5EF4-FFF2-40B4-BE49-F238E27FC236}">
                <a16:creationId xmlns:a16="http://schemas.microsoft.com/office/drawing/2014/main" id="{AFE015E4-778F-5D4B-BDAF-EEAC065BD44C}"/>
              </a:ext>
            </a:extLst>
          </p:cNvPr>
          <p:cNvCxnSpPr/>
          <p:nvPr/>
        </p:nvCxnSpPr>
        <p:spPr>
          <a:xfrm>
            <a:off x="3724925" y="540410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354;gee15463b29_0_315">
            <a:extLst>
              <a:ext uri="{FF2B5EF4-FFF2-40B4-BE49-F238E27FC236}">
                <a16:creationId xmlns:a16="http://schemas.microsoft.com/office/drawing/2014/main" id="{BF62BA87-0B28-0346-8EE8-D9D866061B4C}"/>
              </a:ext>
            </a:extLst>
          </p:cNvPr>
          <p:cNvCxnSpPr/>
          <p:nvPr/>
        </p:nvCxnSpPr>
        <p:spPr>
          <a:xfrm>
            <a:off x="3724925" y="4681728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355;gee15463b29_0_315">
            <a:extLst>
              <a:ext uri="{FF2B5EF4-FFF2-40B4-BE49-F238E27FC236}">
                <a16:creationId xmlns:a16="http://schemas.microsoft.com/office/drawing/2014/main" id="{90534A22-9F32-6141-A675-5169283BCF0A}"/>
              </a:ext>
            </a:extLst>
          </p:cNvPr>
          <p:cNvCxnSpPr/>
          <p:nvPr/>
        </p:nvCxnSpPr>
        <p:spPr>
          <a:xfrm flipH="1">
            <a:off x="39195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356;gee15463b29_0_315">
            <a:extLst>
              <a:ext uri="{FF2B5EF4-FFF2-40B4-BE49-F238E27FC236}">
                <a16:creationId xmlns:a16="http://schemas.microsoft.com/office/drawing/2014/main" id="{11F3F71A-619C-CD4D-890C-09759CDCCCD7}"/>
              </a:ext>
            </a:extLst>
          </p:cNvPr>
          <p:cNvCxnSpPr/>
          <p:nvPr/>
        </p:nvCxnSpPr>
        <p:spPr>
          <a:xfrm flipH="1">
            <a:off x="46798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357;gee15463b29_0_315">
            <a:extLst>
              <a:ext uri="{FF2B5EF4-FFF2-40B4-BE49-F238E27FC236}">
                <a16:creationId xmlns:a16="http://schemas.microsoft.com/office/drawing/2014/main" id="{9AF6D74B-6D1F-C042-A30B-E657555224BC}"/>
              </a:ext>
            </a:extLst>
          </p:cNvPr>
          <p:cNvCxnSpPr/>
          <p:nvPr/>
        </p:nvCxnSpPr>
        <p:spPr>
          <a:xfrm flipH="1">
            <a:off x="506022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358;gee15463b29_0_315">
            <a:extLst>
              <a:ext uri="{FF2B5EF4-FFF2-40B4-BE49-F238E27FC236}">
                <a16:creationId xmlns:a16="http://schemas.microsoft.com/office/drawing/2014/main" id="{C78097CB-BC6D-3A4A-ADF9-C8897E87CF4D}"/>
              </a:ext>
            </a:extLst>
          </p:cNvPr>
          <p:cNvCxnSpPr/>
          <p:nvPr/>
        </p:nvCxnSpPr>
        <p:spPr>
          <a:xfrm flipH="1">
            <a:off x="5440100" y="4482541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59;gee15463b29_0_315">
            <a:extLst>
              <a:ext uri="{FF2B5EF4-FFF2-40B4-BE49-F238E27FC236}">
                <a16:creationId xmlns:a16="http://schemas.microsoft.com/office/drawing/2014/main" id="{7275D651-5687-0F4C-88D7-68FBA55D0C75}"/>
              </a:ext>
            </a:extLst>
          </p:cNvPr>
          <p:cNvCxnSpPr/>
          <p:nvPr/>
        </p:nvCxnSpPr>
        <p:spPr>
          <a:xfrm flipH="1">
            <a:off x="581997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360;gee15463b29_0_315">
            <a:extLst>
              <a:ext uri="{FF2B5EF4-FFF2-40B4-BE49-F238E27FC236}">
                <a16:creationId xmlns:a16="http://schemas.microsoft.com/office/drawing/2014/main" id="{8D9FE5A0-E0A4-454E-BEEB-51E9B22319B1}"/>
              </a:ext>
            </a:extLst>
          </p:cNvPr>
          <p:cNvCxnSpPr/>
          <p:nvPr/>
        </p:nvCxnSpPr>
        <p:spPr>
          <a:xfrm flipH="1">
            <a:off x="429965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361;gee15463b29_0_315">
            <a:extLst>
              <a:ext uri="{FF2B5EF4-FFF2-40B4-BE49-F238E27FC236}">
                <a16:creationId xmlns:a16="http://schemas.microsoft.com/office/drawing/2014/main" id="{F1D159FE-B926-AD4E-9249-C464B2C4D8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6275" y="4447625"/>
            <a:ext cx="2449339" cy="1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B542B55-0A48-814D-9CD9-2E1F0928E8C1}"/>
              </a:ext>
            </a:extLst>
          </p:cNvPr>
          <p:cNvSpPr/>
          <p:nvPr/>
        </p:nvSpPr>
        <p:spPr>
          <a:xfrm>
            <a:off x="3196247" y="1497204"/>
            <a:ext cx="7987568" cy="512466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4817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0AD5F-7E70-FA42-BFC5-A49B5D0A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Object Geometry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AF3C2-A8EE-9C4C-A1B8-4F051FC6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 is described with combinations of points and directions in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talk about these kinds of quantities formally, we need to do a little bit of linear algebra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7E631-A710-0849-BD53-8A658750E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4DF394-169A-BE45-99E3-8D54AA7A2D59}"/>
              </a:ext>
            </a:extLst>
          </p:cNvPr>
          <p:cNvGrpSpPr/>
          <p:nvPr/>
        </p:nvGrpSpPr>
        <p:grpSpPr>
          <a:xfrm>
            <a:off x="1683757" y="3146797"/>
            <a:ext cx="1918138" cy="1238119"/>
            <a:chOff x="1759432" y="3506251"/>
            <a:chExt cx="1918138" cy="12381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0DC8F2-092A-F646-A745-3AF66DD8529A}"/>
                </a:ext>
              </a:extLst>
            </p:cNvPr>
            <p:cNvSpPr/>
            <p:nvPr/>
          </p:nvSpPr>
          <p:spPr>
            <a:xfrm>
              <a:off x="1759432" y="3569313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FDABB2-5499-EB4C-A908-2947445EE56D}"/>
                </a:ext>
              </a:extLst>
            </p:cNvPr>
            <p:cNvSpPr/>
            <p:nvPr/>
          </p:nvSpPr>
          <p:spPr>
            <a:xfrm>
              <a:off x="3551446" y="418206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59A5D6-ED46-C349-B965-B11EC77E6C82}"/>
                </a:ext>
              </a:extLst>
            </p:cNvPr>
            <p:cNvSpPr/>
            <p:nvPr/>
          </p:nvSpPr>
          <p:spPr>
            <a:xfrm>
              <a:off x="2032701" y="461824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B21D25-4108-1E45-AF5E-F5C608AF4237}"/>
                </a:ext>
              </a:extLst>
            </p:cNvPr>
            <p:cNvSpPr/>
            <p:nvPr/>
          </p:nvSpPr>
          <p:spPr>
            <a:xfrm>
              <a:off x="2822028" y="3506251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4D181F-3DDC-E24D-A69D-107A639362AA}"/>
                </a:ext>
              </a:extLst>
            </p:cNvPr>
            <p:cNvCxnSpPr/>
            <p:nvPr/>
          </p:nvCxnSpPr>
          <p:spPr>
            <a:xfrm>
              <a:off x="2948152" y="3632375"/>
              <a:ext cx="603294" cy="54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21C3AD-5B30-DB40-A394-CF6BEC1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006" y="3569313"/>
              <a:ext cx="808946" cy="63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A0CB2D-BF4B-1747-B1C6-E47DAF34A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6061" y="4308190"/>
              <a:ext cx="1241271" cy="341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7CD07F-48C5-2544-BC09-03CB29C37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2494" y="3758499"/>
              <a:ext cx="220367" cy="769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19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4B74439-16EA-FC47-ABE8-0E1E3346F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Algebra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6546A3-5D85-D64C-9F4C-24D565C87C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AD68A-BFA8-E74F-AE9F-5B8166DC80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44746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39A0E-6B0A-344E-9C09-DD346CA6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and Vectors (1)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6CBFDB-99F0-8B47-9420-A712DB0825E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Points</a:t>
                </a:r>
                <a:r>
                  <a:rPr lang="en-US" sz="2400" dirty="0"/>
                  <a:t> are the things you’re used to from geometry class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Usually</a:t>
                </a:r>
                <a:r>
                  <a:rPr lang="en-US" sz="2400" dirty="0"/>
                  <a:t> written in “Cartesian coordinates”, 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(2,1)</m:t>
                    </m:r>
                  </m:oMath>
                </a14:m>
                <a:r>
                  <a:rPr lang="en-US" sz="2400" i="1" dirty="0"/>
                  <a:t> </a:t>
                </a:r>
                <a:r>
                  <a:rPr lang="en-US" sz="2400" dirty="0"/>
                  <a:t>is a point in the plane,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(7, −2, 3)</m:t>
                    </m:r>
                  </m:oMath>
                </a14:m>
                <a:r>
                  <a:rPr lang="en-US" sz="2400" dirty="0"/>
                  <a:t> is a point in 3-space.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Given two points in the plane, like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(2, 1)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(5,3)</m:t>
                    </m:r>
                  </m:oMath>
                </a14:m>
                <a:r>
                  <a:rPr lang="en-US" sz="2400" dirty="0"/>
                  <a:t>, we can </a:t>
                </a:r>
                <a:r>
                  <a:rPr lang="en-US" sz="2400" i="1" dirty="0"/>
                  <a:t>displace</a:t>
                </a:r>
                <a:r>
                  <a:rPr lang="en-US" sz="2400" dirty="0"/>
                  <a:t> the first to the second by moving it 3 units to the right and 2 units up.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 much would we displace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r>
                  <a:rPr lang="en-US" sz="2400" dirty="0"/>
                  <a:t> to turn it into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(3,3)</m:t>
                    </m:r>
                  </m:oMath>
                </a14:m>
                <a:r>
                  <a:rPr lang="en-US" sz="2400" dirty="0"/>
                  <a:t>?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That’s the same </a:t>
                </a:r>
                <a:r>
                  <a:rPr lang="en-US" sz="2400" i="1" dirty="0"/>
                  <a:t>displacement</a:t>
                </a:r>
                <a:r>
                  <a:rPr lang="en-US" sz="2400" dirty="0"/>
                  <a:t>. We call such displacements </a:t>
                </a:r>
                <a:r>
                  <a:rPr lang="en-US" sz="2400" i="1" dirty="0"/>
                  <a:t>vectors</a:t>
                </a:r>
                <a:r>
                  <a:rPr lang="en-US" sz="2400" dirty="0"/>
                  <a:t>, and write them in column form: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dirty="0"/>
                  <a:t>.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NB: my body temperature (98.6) and my age </a:t>
                </a:r>
                <a:r>
                  <a:rPr lang="en-US" sz="2200"/>
                  <a:t>(36) </a:t>
                </a:r>
                <a:r>
                  <a:rPr lang="en-US" sz="2200" dirty="0"/>
                  <a:t>are both written as numbers, but that doesn’t make them the same kind of thing.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Similarly, </a:t>
                </a:r>
                <a:r>
                  <a:rPr lang="en-US" sz="2200" i="1" dirty="0"/>
                  <a:t>points</a:t>
                </a:r>
                <a:r>
                  <a:rPr lang="en-US" sz="2200" dirty="0"/>
                  <a:t> and </a:t>
                </a:r>
                <a:r>
                  <a:rPr lang="en-US" sz="2200" i="1" dirty="0"/>
                  <a:t>vectors</a:t>
                </a:r>
                <a:r>
                  <a:rPr lang="en-US" sz="2200" dirty="0"/>
                  <a:t> are both expressed by lists of numbers, but they are different kinds of things 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26CBFDB-99F0-8B47-9420-A712DB082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53DF8-4E3A-7740-BC99-03E684CB4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59555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24C7-6A1B-1C46-AC46-E5F2F5C3F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and Vectors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76FD6-A44A-B449-85B7-6C0DC43CBD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45E4C9D-7E8C-944F-91A2-4003BC365E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1" y="1447800"/>
                <a:ext cx="6547944" cy="47638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32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8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4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715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Vectors are often drawn as arrows</a:t>
                </a:r>
              </a:p>
              <a:p>
                <a:pPr marL="5715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The two arrows in the picture indicate the same displacement</a:t>
                </a:r>
              </a:p>
              <a:p>
                <a:pPr marL="10287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We say that as vectors they’re “the same”</a:t>
                </a:r>
              </a:p>
              <a:p>
                <a:pPr marL="5715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To find displacement </a:t>
                </a: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from</a:t>
                </a: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(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𝑎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,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𝑏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)</m:t>
                    </m:r>
                  </m:oMath>
                </a14:m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 </a:t>
                </a: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to</a:t>
                </a: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(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𝑐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,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𝑑</m:t>
                    </m:r>
                    <m:r>
                      <a:rPr kumimoji="0" lang="en-US" sz="22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Ubuntu Light"/>
                      </a:rPr>
                      <m:t>)</m:t>
                    </m:r>
                  </m:oMath>
                </a14:m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, subtract coordinates term-wise, and put in a column: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en-US" sz="22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Ubuntu Light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22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</m:ctrlPr>
                          </m:eqArrPr>
                          <m:e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𝑐</m:t>
                            </m:r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−</m:t>
                            </m:r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𝑎</m:t>
                            </m:r>
                          </m:e>
                          <m:e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𝑑</m:t>
                            </m:r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−</m:t>
                            </m:r>
                            <m:r>
                              <a:rPr kumimoji="0" lang="en-US" sz="22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Ubuntu Light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buntu Light"/>
                  <a:sym typeface="Ubuntu Light"/>
                </a:endParaRPr>
              </a:p>
              <a:p>
                <a:pPr marL="5715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It doesn’t make sense to “double” a point</a:t>
                </a:r>
              </a:p>
              <a:p>
                <a:pPr marL="1028700" marR="0" lvl="1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Make two copies???</a:t>
                </a:r>
              </a:p>
              <a:p>
                <a:pPr marL="5715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It </a:t>
                </a:r>
                <a:r>
                  <a:rPr kumimoji="0" lang="en-US" sz="2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does</a:t>
                </a: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Ubuntu Light"/>
                    <a:sym typeface="Ubuntu Light"/>
                  </a:rPr>
                  <a:t> make sense to double a displacement, or to add two displacements</a:t>
                </a:r>
              </a:p>
            </p:txBody>
          </p:sp>
        </mc:Choice>
        <mc:Fallback xmlns="">
          <p:sp>
            <p:nvSpPr>
              <p:cNvPr id="5" name="Content Placeholder 1">
                <a:extLst>
                  <a:ext uri="{FF2B5EF4-FFF2-40B4-BE49-F238E27FC236}">
                    <a16:creationId xmlns:a16="http://schemas.microsoft.com/office/drawing/2014/main" id="{C45E4C9D-7E8C-944F-91A2-4003BC365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1" y="1447800"/>
                <a:ext cx="6547944" cy="476381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47FF166-0013-914E-9748-94D9C02C632B}"/>
              </a:ext>
            </a:extLst>
          </p:cNvPr>
          <p:cNvGrpSpPr/>
          <p:nvPr/>
        </p:nvGrpSpPr>
        <p:grpSpPr>
          <a:xfrm>
            <a:off x="7382141" y="1727200"/>
            <a:ext cx="3840771" cy="3861781"/>
            <a:chOff x="5536606" y="1295400"/>
            <a:chExt cx="2880578" cy="28963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DEC13D-3848-6C48-BCCD-346AEDA4FE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6606" y="1295400"/>
              <a:ext cx="2880578" cy="2896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37E9DB4-6CBB-1546-8BD9-C26FC212CDF4}"/>
                </a:ext>
              </a:extLst>
            </p:cNvPr>
            <p:cNvSpPr/>
            <p:nvPr/>
          </p:nvSpPr>
          <p:spPr>
            <a:xfrm>
              <a:off x="7162799" y="2192865"/>
              <a:ext cx="84666" cy="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889408D-B88C-AA4D-BD69-D1017CF89980}"/>
                </a:ext>
              </a:extLst>
            </p:cNvPr>
            <p:cNvSpPr/>
            <p:nvPr/>
          </p:nvSpPr>
          <p:spPr>
            <a:xfrm>
              <a:off x="7696201" y="1676395"/>
              <a:ext cx="84666" cy="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613755E-9832-D746-B210-50FDD28A6F9B}"/>
                </a:ext>
              </a:extLst>
            </p:cNvPr>
            <p:cNvCxnSpPr>
              <a:endCxn id="9" idx="2"/>
            </p:cNvCxnSpPr>
            <p:nvPr/>
          </p:nvCxnSpPr>
          <p:spPr>
            <a:xfrm flipV="1">
              <a:off x="7230533" y="1718728"/>
              <a:ext cx="465668" cy="4487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671733-00AC-9D46-9CC1-6D314D13E817}"/>
                </a:ext>
              </a:extLst>
            </p:cNvPr>
            <p:cNvSpPr txBox="1"/>
            <p:nvPr/>
          </p:nvSpPr>
          <p:spPr>
            <a:xfrm>
              <a:off x="6646333" y="1989666"/>
              <a:ext cx="6519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(1,2)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F73616-54B6-0040-AA8B-2EFC87160AD6}"/>
                </a:ext>
              </a:extLst>
            </p:cNvPr>
            <p:cNvSpPr txBox="1"/>
            <p:nvPr/>
          </p:nvSpPr>
          <p:spPr>
            <a:xfrm>
              <a:off x="7730066" y="1540933"/>
              <a:ext cx="6519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(3,5)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22C973-5A74-4146-B0A4-171B165A0D5C}"/>
                </a:ext>
              </a:extLst>
            </p:cNvPr>
            <p:cNvSpPr/>
            <p:nvPr/>
          </p:nvSpPr>
          <p:spPr>
            <a:xfrm>
              <a:off x="7188199" y="2709332"/>
              <a:ext cx="84666" cy="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0331B4-F792-8846-9EBC-42E321CB119F}"/>
                </a:ext>
              </a:extLst>
            </p:cNvPr>
            <p:cNvSpPr/>
            <p:nvPr/>
          </p:nvSpPr>
          <p:spPr>
            <a:xfrm>
              <a:off x="7721601" y="2192862"/>
              <a:ext cx="84666" cy="84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04DCFC8-DC13-E344-BC87-45ACC1ADFC09}"/>
                </a:ext>
              </a:extLst>
            </p:cNvPr>
            <p:cNvCxnSpPr>
              <a:endCxn id="14" idx="2"/>
            </p:cNvCxnSpPr>
            <p:nvPr/>
          </p:nvCxnSpPr>
          <p:spPr>
            <a:xfrm flipV="1">
              <a:off x="7255933" y="2235195"/>
              <a:ext cx="465668" cy="4487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DFA1141-0F24-5E44-B52B-D32ECBBAE58E}"/>
                </a:ext>
              </a:extLst>
            </p:cNvPr>
            <p:cNvSpPr txBox="1"/>
            <p:nvPr/>
          </p:nvSpPr>
          <p:spPr>
            <a:xfrm>
              <a:off x="6671733" y="2506133"/>
              <a:ext cx="6519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(1,0)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832A96-1061-3B4E-8A06-0DCE61605B66}"/>
                </a:ext>
              </a:extLst>
            </p:cNvPr>
            <p:cNvSpPr txBox="1"/>
            <p:nvPr/>
          </p:nvSpPr>
          <p:spPr>
            <a:xfrm>
              <a:off x="7755466" y="2057400"/>
              <a:ext cx="65193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(3,3)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414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F194A-2A32-3F44-87AD-2A1E68E54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AB625F-7D2B-3048-9AC3-4972C5BED2B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536028" y="1600201"/>
                <a:ext cx="11225048" cy="4525963"/>
              </a:xfrm>
            </p:spPr>
            <p:txBody>
              <a:bodyPr>
                <a:normAutofit fontScale="70000" lnSpcReduction="2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Addition of vectors: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Corresponds to displacing to the right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and displacing up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and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Operation is commutative: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“Scaling up or down” a vector: s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𝑠𝑏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[called ‘scalar multiplication’]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no change.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If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moves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things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twice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far</m:t>
                    </m:r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, moves things in the opposite direction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Definition makes sense </a:t>
                </a:r>
                <a:r>
                  <a:rPr lang="en-US" i="1" dirty="0"/>
                  <a:t>only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number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Commutative: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𝑠𝑡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𝑠𝑡𝑏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𝑡𝑠𝑎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𝑡𝑠𝑏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𝑡𝑠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Both operations also associative: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+(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)=(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for example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2AB625F-7D2B-3048-9AC3-4972C5BED2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6028" y="1600201"/>
                <a:ext cx="11225048" cy="4525963"/>
              </a:xfrm>
              <a:blipFill>
                <a:blip r:embed="rId2"/>
                <a:stretch>
                  <a:fillRect r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AB7E3A-61D1-184E-B86B-EE9DF97262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17402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e15463b29_0_26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2D Vector Graphics</a:t>
            </a:r>
            <a:endParaRPr/>
          </a:p>
        </p:txBody>
      </p:sp>
      <p:sp>
        <p:nvSpPr>
          <p:cNvPr id="278" name="Google Shape;278;gee15463b29_0_26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279" name="Google Shape;279;gee15463b29_0_26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1737-AA4A-EE49-A6B8-DAE8BD36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Mixing points and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8D84B5-488A-0C47-9747-AA12401C987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Already saw: Difference of points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vector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b="1" dirty="0"/>
                  <a:t>New</a:t>
                </a:r>
                <a:r>
                  <a:rPr lang="en-US" dirty="0"/>
                  <a:t>: Point + vector </a:t>
                </a:r>
                <a:r>
                  <a:rPr lang="en-US" dirty="0">
                    <a:sym typeface="Wingdings" pitchFamily="2" charset="2"/>
                  </a:rPr>
                  <a:t></a:t>
                </a:r>
                <a:r>
                  <a:rPr lang="en-US" dirty="0"/>
                  <a:t> point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 + v  is the result of displacing P by amount v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coordinates,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Algebra works out nicely. 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, then the difference-of-points,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, turns out to be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C8D84B5-488A-0C47-9747-AA12401C9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DD1DD-8332-5F44-8959-0123052B13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43392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3B1D2-EEF5-6449-8229-AB260615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Dot product of vectors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3F449-1328-2E4F-8260-D77CE66F914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Suppose avocados cost 1 dollar each, and kiwi-fruit cost 2 dollars each. You buy 3 avocados and 7 kiwis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Total cost: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3⋅1+7⋅2=17</m:t>
                    </m:r>
                  </m:oMath>
                </a14:m>
                <a:r>
                  <a:rPr lang="en-US" sz="2200" dirty="0"/>
                  <a:t> dollars.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Take each COST; multiply by corresponding COUNT; and accumulate (add up)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“MAC” (multiply and accumulate) is a standard assembly-language instruction because this happens so often!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Take two lists, multiply term by term, and add up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We do this for vectors as well; here call it the </a:t>
                </a:r>
                <a:r>
                  <a:rPr lang="en-US" sz="2200" b="1" i="1" dirty="0"/>
                  <a:t>dot product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Dot product</a:t>
                </a:r>
                <a:r>
                  <a:rPr lang="en-US" sz="2400" dirty="0"/>
                  <a:t> of vectors: consumes two vectors, produces a </a:t>
                </a:r>
                <a:r>
                  <a:rPr lang="en-US" sz="2400" i="1" dirty="0"/>
                  <a:t>number </a:t>
                </a:r>
                <a:r>
                  <a:rPr lang="en-US" sz="2400" dirty="0"/>
                  <a:t>[weird]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i="1">
                        <a:latin typeface="Cambria Math" panose="02040503050406030204" pitchFamily="18" charset="0"/>
                      </a:rPr>
                      <m:t>𝑏𝑑</m:t>
                    </m:r>
                  </m:oMath>
                </a14:m>
                <a:r>
                  <a:rPr lang="en-US" sz="2200" dirty="0"/>
                  <a:t>  (and similarly for vectors with more elements)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200" dirty="0"/>
                  <a:t>Commutative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E13F449-1328-2E4F-8260-D77CE66F9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1272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95FB0-BBEE-E34B-B1C0-FE5A604116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97014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047E-09AF-8E46-B9FE-3A0B6F4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 of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/>
                  <a:t> is the squared </a:t>
                </a:r>
                <a:r>
                  <a:rPr lang="en-US" sz="2400" i="1" dirty="0"/>
                  <a:t>length </a:t>
                </a:r>
                <a:r>
                  <a:rPr lang="en-US" sz="2400" dirty="0"/>
                  <a:t>of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CCB4E-2B65-0947-B8E1-43CB3D047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78B429-7A71-1A49-A6D1-55EC28D88908}"/>
              </a:ext>
            </a:extLst>
          </p:cNvPr>
          <p:cNvGrpSpPr/>
          <p:nvPr/>
        </p:nvGrpSpPr>
        <p:grpSpPr>
          <a:xfrm>
            <a:off x="7466261" y="1911378"/>
            <a:ext cx="3595856" cy="1790162"/>
            <a:chOff x="7466261" y="1911378"/>
            <a:chExt cx="3595856" cy="179016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3A84AFA0-0327-8743-B3A3-8622A4575F74}"/>
                </a:ext>
              </a:extLst>
            </p:cNvPr>
            <p:cNvCxnSpPr>
              <a:cxnSpLocks/>
            </p:cNvCxnSpPr>
            <p:nvPr/>
          </p:nvCxnSpPr>
          <p:spPr>
            <a:xfrm>
              <a:off x="8202481" y="2866784"/>
              <a:ext cx="198645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F2C4CD-9283-914C-ABF7-75AA29FFF07E}"/>
                    </a:ext>
                  </a:extLst>
                </p:cNvPr>
                <p:cNvSpPr txBox="1"/>
                <p:nvPr/>
              </p:nvSpPr>
              <p:spPr>
                <a:xfrm>
                  <a:off x="8963242" y="2316816"/>
                  <a:ext cx="464934" cy="451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BF2C4CD-9283-914C-ABF7-75AA29FFF0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3242" y="2316816"/>
                  <a:ext cx="464934" cy="451598"/>
                </a:xfrm>
                <a:prstGeom prst="rect">
                  <a:avLst/>
                </a:prstGeom>
                <a:blipFill>
                  <a:blip r:embed="rId3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EA65834-F474-B744-ADB6-11DEAF13CF5E}"/>
                </a:ext>
              </a:extLst>
            </p:cNvPr>
            <p:cNvSpPr txBox="1"/>
            <p:nvPr/>
          </p:nvSpPr>
          <p:spPr>
            <a:xfrm>
              <a:off x="7466261" y="1911378"/>
              <a:ext cx="35958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buntu" panose="020B0504030602030204" pitchFamily="34" charset="0"/>
                  <a:cs typeface="Arial"/>
                  <a:sym typeface="Arial"/>
                </a:rPr>
                <a:t>Obviously correct for axis-aligned vectors: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15F72-E7DA-544C-83BB-8552130F1F55}"/>
                    </a:ext>
                  </a:extLst>
                </p:cNvPr>
                <p:cNvSpPr txBox="1"/>
                <p:nvPr/>
              </p:nvSpPr>
              <p:spPr>
                <a:xfrm>
                  <a:off x="8475704" y="3249942"/>
                  <a:ext cx="1576970" cy="451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=4=</m:t>
                        </m:r>
                        <m:sSup>
                          <m:sSupPr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sSupPr>
                          <m:e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e>
                          <m:sup>
                            <m: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8315F72-E7DA-544C-83BB-8552130F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5704" y="3249942"/>
                  <a:ext cx="1576970" cy="451598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328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047E-09AF-8E46-B9FE-3A0B6F4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 of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the squared </a:t>
                </a:r>
                <a:r>
                  <a:rPr lang="en-US" sz="2400" i="1" dirty="0">
                    <a:solidFill>
                      <a:schemeClr val="bg1">
                        <a:lumMod val="75000"/>
                      </a:schemeClr>
                    </a:solidFill>
                  </a:rPr>
                  <a:t>length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of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exactly when they’re perpendicular!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CCB4E-2B65-0947-B8E1-43CB3D047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9124422-3E1A-F44D-972E-55142C88B4BA}"/>
              </a:ext>
            </a:extLst>
          </p:cNvPr>
          <p:cNvGrpSpPr/>
          <p:nvPr/>
        </p:nvGrpSpPr>
        <p:grpSpPr>
          <a:xfrm>
            <a:off x="7466261" y="1911378"/>
            <a:ext cx="4145687" cy="2316878"/>
            <a:chOff x="7466261" y="1911378"/>
            <a:chExt cx="4145687" cy="231687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389048D-1A27-6848-8A25-B6901C3B8287}"/>
                </a:ext>
              </a:extLst>
            </p:cNvPr>
            <p:cNvCxnSpPr>
              <a:cxnSpLocks/>
            </p:cNvCxnSpPr>
            <p:nvPr/>
          </p:nvCxnSpPr>
          <p:spPr>
            <a:xfrm>
              <a:off x="8854311" y="3327137"/>
              <a:ext cx="198645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B8B1581-5A12-D049-B1A5-525BDCF8C4E7}"/>
                    </a:ext>
                  </a:extLst>
                </p:cNvPr>
                <p:cNvSpPr txBox="1"/>
                <p:nvPr/>
              </p:nvSpPr>
              <p:spPr>
                <a:xfrm>
                  <a:off x="10096843" y="2877616"/>
                  <a:ext cx="464934" cy="451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B8B1581-5A12-D049-B1A5-525BDCF8C4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6843" y="2877616"/>
                  <a:ext cx="464934" cy="45159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83F9A7B-4E16-E942-B5BC-47863538E4D9}"/>
                </a:ext>
              </a:extLst>
            </p:cNvPr>
            <p:cNvSpPr txBox="1"/>
            <p:nvPr/>
          </p:nvSpPr>
          <p:spPr>
            <a:xfrm>
              <a:off x="7466261" y="1911378"/>
              <a:ext cx="41456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buntu" panose="020B0504030602030204" pitchFamily="34" charset="0"/>
                  <a:cs typeface="Arial"/>
                  <a:sym typeface="Arial"/>
                </a:rPr>
                <a:t>Again, obviously correct for axis-aligned vectors: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DD3D65-3C19-4244-9C41-132269B16D99}"/>
                    </a:ext>
                  </a:extLst>
                </p:cNvPr>
                <p:cNvSpPr txBox="1"/>
                <p:nvPr/>
              </p:nvSpPr>
              <p:spPr>
                <a:xfrm>
                  <a:off x="8162138" y="3776658"/>
                  <a:ext cx="2740174" cy="451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0.75</m:t>
                                </m:r>
                              </m:e>
                            </m:eqArr>
                          </m:e>
                        </m:d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=0⋅2+0.75⋅0=0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4DD3D65-3C19-4244-9C41-132269B16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2138" y="3776658"/>
                  <a:ext cx="2740174" cy="451598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69A7AD1-BBC7-1643-80E9-1EEDAE1F31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47748" y="2541926"/>
              <a:ext cx="0" cy="78521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C5F5ADD-93DA-164F-BC9D-53A1FB13841E}"/>
                    </a:ext>
                  </a:extLst>
                </p:cNvPr>
                <p:cNvSpPr txBox="1"/>
                <p:nvPr/>
              </p:nvSpPr>
              <p:spPr>
                <a:xfrm>
                  <a:off x="8237251" y="2650908"/>
                  <a:ext cx="700576" cy="451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  <m:t>0.75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C5F5ADD-93DA-164F-BC9D-53A1FB1384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37251" y="2650908"/>
                  <a:ext cx="700576" cy="451598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1765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F047E-09AF-8E46-B9FE-3A0B6F4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 of dot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 smtClean="0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is the squared </a:t>
                </a:r>
                <a:r>
                  <a:rPr lang="en-US" sz="2400" i="1" dirty="0">
                    <a:solidFill>
                      <a:schemeClr val="bg1">
                        <a:lumMod val="75000"/>
                      </a:schemeClr>
                    </a:solidFill>
                  </a:rPr>
                  <a:t>length </a:t>
                </a:r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of the vector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e>
                    </m:d>
                  </m:oMath>
                </a14:m>
                <a:endParaRPr lang="en-US" sz="2400" dirty="0">
                  <a:solidFill>
                    <a:schemeClr val="bg1">
                      <a:lumMod val="75000"/>
                    </a:schemeClr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solidFill>
                              <a:schemeClr val="bg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sz="2400" i="1">
                                <a:solidFill>
                                  <a:schemeClr val="bg1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sz="2400" i="1">
                        <a:solidFill>
                          <a:schemeClr val="bg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>
                    <a:solidFill>
                      <a:schemeClr val="bg1">
                        <a:lumMod val="75000"/>
                      </a:schemeClr>
                    </a:solidFill>
                  </a:rPr>
                  <a:t> exactly when they’re perpendicular!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lit/>
                      </m:rP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 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/>
                  <a:t> is the angle between the arrows,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 is the length of the vector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1EC78CE-30C4-D84C-A2EE-BD7B0437C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r="-2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CCB4E-2B65-0947-B8E1-43CB3D0476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41F44C-507D-EE47-9475-D572686264C3}"/>
              </a:ext>
            </a:extLst>
          </p:cNvPr>
          <p:cNvGrpSpPr/>
          <p:nvPr/>
        </p:nvGrpSpPr>
        <p:grpSpPr>
          <a:xfrm>
            <a:off x="7190576" y="3335984"/>
            <a:ext cx="3246067" cy="2614502"/>
            <a:chOff x="7928403" y="3667470"/>
            <a:chExt cx="2004574" cy="1614558"/>
          </a:xfrm>
        </p:grpSpPr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5531086B-25E3-E24C-B2B9-5F71BB971212}"/>
                </a:ext>
              </a:extLst>
            </p:cNvPr>
            <p:cNvSpPr/>
            <p:nvPr/>
          </p:nvSpPr>
          <p:spPr>
            <a:xfrm rot="2329456">
              <a:off x="7928403" y="3667470"/>
              <a:ext cx="1329711" cy="1614558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BB30800-1AAE-B84F-9BCC-9E6D63E4461C}"/>
                </a:ext>
              </a:extLst>
            </p:cNvPr>
            <p:cNvGrpSpPr/>
            <p:nvPr/>
          </p:nvGrpSpPr>
          <p:grpSpPr>
            <a:xfrm>
              <a:off x="8117185" y="3680252"/>
              <a:ext cx="1815792" cy="1529702"/>
              <a:chOff x="8117185" y="3680252"/>
              <a:chExt cx="1815792" cy="1529702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2F9329CE-F8AC-5648-892D-592A94C855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17185" y="3680252"/>
                <a:ext cx="1153640" cy="911860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5D575999-0B5C-CC45-8383-2AFC4D146B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17185" y="4592112"/>
                <a:ext cx="1815792" cy="589017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5BF999A1-ABE1-0443-89DC-FC1ABB820E3F}"/>
                      </a:ext>
                    </a:extLst>
                  </p:cNvPr>
                  <p:cNvSpPr/>
                  <p:nvPr/>
                </p:nvSpPr>
                <p:spPr>
                  <a:xfrm>
                    <a:off x="8391328" y="3831481"/>
                    <a:ext cx="302677" cy="323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𝑣</m:t>
                          </m:r>
                        </m:oMath>
                      </m:oMathPara>
                    </a14:m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5BF999A1-ABE1-0443-89DC-FC1ABB820E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1328" y="3831481"/>
                    <a:ext cx="302677" cy="32310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F1A3165-DDC5-A142-86E7-8578700E5CFD}"/>
                      </a:ext>
                    </a:extLst>
                  </p:cNvPr>
                  <p:cNvSpPr/>
                  <p:nvPr/>
                </p:nvSpPr>
                <p:spPr>
                  <a:xfrm>
                    <a:off x="8976046" y="4886845"/>
                    <a:ext cx="345243" cy="323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𝑤</m:t>
                          </m:r>
                        </m:oMath>
                      </m:oMathPara>
                    </a14:m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3F1A3165-DDC5-A142-86E7-8578700E5CF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76046" y="4886845"/>
                    <a:ext cx="345243" cy="32310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BF0FDA2-79FC-4F4A-8167-7C1EA80E33AC}"/>
                      </a:ext>
                    </a:extLst>
                  </p:cNvPr>
                  <p:cNvSpPr/>
                  <p:nvPr/>
                </p:nvSpPr>
                <p:spPr>
                  <a:xfrm>
                    <a:off x="8265265" y="4369913"/>
                    <a:ext cx="306637" cy="32310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Tx/>
                      <a:buFont typeface="Arial"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sym typeface="Arial"/>
                            </a:rPr>
                            <m:t>𝜃</m:t>
                          </m:r>
                        </m:oMath>
                      </m:oMathPara>
                    </a14:m>
                    <a:endParaRPr kumimoji="0" lang="en-US" sz="2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cs typeface="Arial"/>
                      <a:sym typeface="Arial"/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EBF0FDA2-79FC-4F4A-8167-7C1EA80E33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65265" y="4369913"/>
                    <a:ext cx="306637" cy="32310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40546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843EA-B714-B94B-BA14-58B90C96C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2349EB0-9AC1-4F44-B643-849B0E07F82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6882174" cy="5059153"/>
              </a:xfrm>
            </p:spPr>
            <p:txBody>
              <a:bodyPr>
                <a:normAutofit fontScale="92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Another way to “multiply” vectors (that returns a vector, instead of a single number)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Given two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, returns a third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is perpendicular to both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By convention, direction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points in determined by the “right hand rule”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standard coordinate axes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behave as follows: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52349EB0-9AC1-4F44-B643-849B0E07F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6882174" cy="5059153"/>
              </a:xfrm>
              <a:blipFill>
                <a:blip r:embed="rId2"/>
                <a:stretch>
                  <a:fillRect t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52CCE5-E71C-7D48-B086-E29BB6E315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82ACF4-BD37-C741-AAB7-C7CEAFB1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704" y="1600201"/>
            <a:ext cx="1854025" cy="25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F52AC09-C37B-614F-9900-F4C5E8C5911F}"/>
              </a:ext>
            </a:extLst>
          </p:cNvPr>
          <p:cNvGrpSpPr/>
          <p:nvPr/>
        </p:nvGrpSpPr>
        <p:grpSpPr>
          <a:xfrm>
            <a:off x="7991246" y="4428816"/>
            <a:ext cx="2078483" cy="2230538"/>
            <a:chOff x="7991246" y="4428816"/>
            <a:chExt cx="2078483" cy="223053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56A2AEE-E7BD-F94D-9162-3F8E44ED87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1246" y="4428816"/>
              <a:ext cx="2078483" cy="188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9484C2-0044-224A-830E-85D255F29CAF}"/>
                </a:ext>
              </a:extLst>
            </p:cNvPr>
            <p:cNvSpPr txBox="1"/>
            <p:nvPr/>
          </p:nvSpPr>
          <p:spPr>
            <a:xfrm>
              <a:off x="8935895" y="6413133"/>
              <a:ext cx="8402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Ubuntu" panose="020B0504030602030204" pitchFamily="34" charset="0"/>
                  <a:cs typeface="Arial"/>
                  <a:sym typeface="Arial"/>
                </a:rPr>
                <a:t>[Wikipedia]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88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E8C-3650-C04D-BC62-E2A32A4C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CC82CB3-8C18-EE47-9EDB-63FD253D92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819518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How to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Algebraic properties:</a:t>
                </a:r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Anticommutative: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Distributive: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Scalar multiplication: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Together with 1., this implies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(i.e. the cross product of any two parallel vectors is zero)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CC82CB3-8C18-EE47-9EDB-63FD253D9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819518"/>
              </a:xfrm>
              <a:blipFill>
                <a:blip r:embed="rId2"/>
                <a:stretch>
                  <a:fillRect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28CE-03F2-B545-A38F-DF16219CA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E595A3-E3FE-C74E-8925-E9A747A467A4}"/>
              </a:ext>
            </a:extLst>
          </p:cNvPr>
          <p:cNvSpPr/>
          <p:nvPr/>
        </p:nvSpPr>
        <p:spPr>
          <a:xfrm>
            <a:off x="1840089" y="5305778"/>
            <a:ext cx="9008533" cy="7563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6204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1DE8C-3650-C04D-BC62-E2A32A4CF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product of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CC82CB3-8C18-EE47-9EDB-63FD253D92A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819518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How to compute: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br>
                  <a:rPr lang="en-US" b="0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Algebraic properties:</a:t>
                </a:r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Anticommutative: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Distributive: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200150" lvl="1" indent="-514350">
                  <a:buFont typeface="+mj-lt"/>
                  <a:buAutoNum type="arabicPeriod"/>
                </a:pPr>
                <a:r>
                  <a:rPr lang="en-US" dirty="0"/>
                  <a:t>Scalar multiplication: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br>
                  <a:rPr lang="en-US" b="0" dirty="0"/>
                </a:br>
                <a:r>
                  <a:rPr lang="en-US" b="0" dirty="0"/>
                  <a:t>Together with 1., this implies that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 (i.e. the cross product of any two parallel vectors is zero)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ECC82CB3-8C18-EE47-9EDB-63FD253D9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819518"/>
              </a:xfrm>
              <a:blipFill>
                <a:blip r:embed="rId2"/>
                <a:stretch>
                  <a:fillRect t="-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7728CE-03F2-B545-A38F-DF16219CA8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3949310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FF1C3-1CCF-4B44-8EC4-DE0841845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interpretation of cross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D570C1-B1B9-4347-9445-F0DFBA86BD6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5728138" cy="4882580"/>
              </a:xfrm>
            </p:spPr>
            <p:txBody>
              <a:bodyPr>
                <a:normAutofit fontScale="925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Another way to express it: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 is a unit vector perpendicular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Neat property: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gives the area of the parallelogram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as edges.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Equivalently: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gives the area of triangle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as two of its edges (will be useful later!)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AD570C1-B1B9-4347-9445-F0DFBA86BD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5728138" cy="4882580"/>
              </a:xfrm>
              <a:blipFill>
                <a:blip r:embed="rId2"/>
                <a:stretch>
                  <a:fillRect r="-2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FD88F3-6B7E-CF48-8E6A-CDCFA83BB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45C50E-E5C6-8C44-93A5-49D97DE56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400" y="4231147"/>
            <a:ext cx="2953941" cy="2307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54134A5-0CA8-2D41-A182-07EE46FF5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52" y="1417638"/>
            <a:ext cx="1854025" cy="257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99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C0F384-811E-8246-8C8C-39D9A3190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math in code: GLM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821A8AD-46B4-294B-AE75-65C1F9A2A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Throughout the course, we’ll use the C++ library GLM to perform numerical linear algebra.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724EA1-2DF2-2F40-B810-C772CCB967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pic>
        <p:nvPicPr>
          <p:cNvPr id="3074" name="Picture 2" descr="glm">
            <a:extLst>
              <a:ext uri="{FF2B5EF4-FFF2-40B4-BE49-F238E27FC236}">
                <a16:creationId xmlns:a16="http://schemas.microsoft.com/office/drawing/2014/main" id="{8E62F015-7AF9-EE41-B694-5FD199B20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772" y="3151264"/>
            <a:ext cx="3370456" cy="210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A732D9-E642-9C45-8931-00E56E1A5D66}"/>
              </a:ext>
            </a:extLst>
          </p:cNvPr>
          <p:cNvSpPr/>
          <p:nvPr/>
        </p:nvSpPr>
        <p:spPr>
          <a:xfrm>
            <a:off x="3496570" y="5514457"/>
            <a:ext cx="51988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cs typeface="Arial"/>
                <a:sym typeface="Arial"/>
                <a:hlinkClick r:id="rId3"/>
              </a:rPr>
              <a:t>https://github.com/g-truc/glm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cs typeface="Arial"/>
                <a:sym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12094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ee15463b29_0_273"/>
          <p:cNvSpPr txBox="1">
            <a:spLocks noGrp="1"/>
          </p:cNvSpPr>
          <p:nvPr>
            <p:ph type="title"/>
          </p:nvPr>
        </p:nvSpPr>
        <p:spPr>
          <a:xfrm>
            <a:off x="609600" y="20868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2D Vector Graphics</a:t>
            </a:r>
            <a:endParaRPr/>
          </a:p>
        </p:txBody>
      </p:sp>
      <p:sp>
        <p:nvSpPr>
          <p:cNvPr id="286" name="Google Shape;286;gee15463b29_0_273"/>
          <p:cNvSpPr txBox="1">
            <a:spLocks noGrp="1"/>
          </p:cNvSpPr>
          <p:nvPr>
            <p:ph type="body" idx="1"/>
          </p:nvPr>
        </p:nvSpPr>
        <p:spPr>
          <a:xfrm>
            <a:off x="609600" y="13140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2D raster graphics are incredibly powerful. You can get pretty amazing results just editing pixel by pixel (e.g. in Photoshop). </a:t>
            </a:r>
            <a:endParaRPr sz="2800"/>
          </a:p>
        </p:txBody>
      </p:sp>
      <p:sp>
        <p:nvSpPr>
          <p:cNvPr id="287" name="Google Shape;287;gee15463b29_0_27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288" name="Google Shape;288;gee15463b29_0_273"/>
          <p:cNvGrpSpPr/>
          <p:nvPr/>
        </p:nvGrpSpPr>
        <p:grpSpPr>
          <a:xfrm>
            <a:off x="713253" y="2362678"/>
            <a:ext cx="4213592" cy="3556024"/>
            <a:chOff x="713253" y="2362678"/>
            <a:chExt cx="4213592" cy="3556024"/>
          </a:xfrm>
        </p:grpSpPr>
        <p:pic>
          <p:nvPicPr>
            <p:cNvPr id="289" name="Google Shape;289;gee15463b29_0_27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13253" y="2362678"/>
              <a:ext cx="4213592" cy="2983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gee15463b29_0_273"/>
            <p:cNvSpPr txBox="1"/>
            <p:nvPr/>
          </p:nvSpPr>
          <p:spPr>
            <a:xfrm>
              <a:off x="794953" y="5518601"/>
              <a:ext cx="3258984" cy="400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hlink"/>
                  </a:solidFill>
                  <a:latin typeface="Ubuntu Light"/>
                  <a:ea typeface="Ubuntu Light"/>
                  <a:cs typeface="Ubuntu Light"/>
                  <a:sym typeface="Ubuntu Light"/>
                  <a:hlinkClick r:id="rId4"/>
                </a:rPr>
                <a:t>Drifting Away by Erik Johansson </a:t>
              </a:r>
              <a:endParaRPr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grpSp>
        <p:nvGrpSpPr>
          <p:cNvPr id="291" name="Google Shape;291;gee15463b29_0_273"/>
          <p:cNvGrpSpPr/>
          <p:nvPr/>
        </p:nvGrpSpPr>
        <p:grpSpPr>
          <a:xfrm>
            <a:off x="6023266" y="2362678"/>
            <a:ext cx="4358683" cy="3549633"/>
            <a:chOff x="6023266" y="2362678"/>
            <a:chExt cx="4358683" cy="3549633"/>
          </a:xfrm>
        </p:grpSpPr>
        <p:pic>
          <p:nvPicPr>
            <p:cNvPr id="292" name="Google Shape;292;gee15463b29_0_2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023266" y="2362678"/>
              <a:ext cx="4358683" cy="2983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gee15463b29_0_273"/>
            <p:cNvSpPr txBox="1"/>
            <p:nvPr/>
          </p:nvSpPr>
          <p:spPr>
            <a:xfrm>
              <a:off x="6023268" y="5512210"/>
              <a:ext cx="2660507" cy="400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sng" strike="noStrike" cap="none">
                  <a:solidFill>
                    <a:schemeClr val="hlink"/>
                  </a:solidFill>
                  <a:latin typeface="Ubuntu Light"/>
                  <a:ea typeface="Ubuntu Light"/>
                  <a:cs typeface="Ubuntu Light"/>
                  <a:sym typeface="Ubuntu Light"/>
                  <a:hlinkClick r:id="rId6"/>
                </a:rPr>
                <a:t>Memoir by Jeff Huang</a:t>
              </a:r>
              <a:endParaRPr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endParaRPr>
            </a:p>
          </p:txBody>
        </p:sp>
      </p:grpSp>
      <p:sp>
        <p:nvSpPr>
          <p:cNvPr id="294" name="Google Shape;294;gee15463b29_0_273"/>
          <p:cNvSpPr txBox="1">
            <a:spLocks noGrp="1"/>
          </p:cNvSpPr>
          <p:nvPr>
            <p:ph type="body" idx="1"/>
          </p:nvPr>
        </p:nvSpPr>
        <p:spPr>
          <a:xfrm>
            <a:off x="609600" y="5918700"/>
            <a:ext cx="10972800" cy="6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-US" sz="2800"/>
              <a:t>However, some imagery is hard to produce this way...</a:t>
            </a:r>
            <a:endParaRPr sz="2800"/>
          </a:p>
        </p:txBody>
      </p:sp>
      <p:grpSp>
        <p:nvGrpSpPr>
          <p:cNvPr id="295" name="Google Shape;295;gee15463b29_0_273"/>
          <p:cNvGrpSpPr/>
          <p:nvPr/>
        </p:nvGrpSpPr>
        <p:grpSpPr>
          <a:xfrm>
            <a:off x="8202607" y="5366001"/>
            <a:ext cx="3270447" cy="705300"/>
            <a:chOff x="8202607" y="5366001"/>
            <a:chExt cx="3270447" cy="705300"/>
          </a:xfrm>
        </p:grpSpPr>
        <p:sp>
          <p:nvSpPr>
            <p:cNvPr id="296" name="Google Shape;296;gee15463b29_0_273"/>
            <p:cNvSpPr txBox="1"/>
            <p:nvPr/>
          </p:nvSpPr>
          <p:spPr>
            <a:xfrm>
              <a:off x="8202607" y="5564762"/>
              <a:ext cx="327044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000000"/>
                  </a:solidFill>
                  <a:latin typeface="Ubuntu"/>
                  <a:ea typeface="Ubuntu"/>
                  <a:cs typeface="Ubuntu"/>
                  <a:sym typeface="Ubuntu"/>
                </a:rPr>
                <a:t>(no, not that Jeff Huang)                 )</a:t>
              </a:r>
              <a:endParaRPr sz="1400" b="0" i="0" u="none" strike="noStrike" cap="none" dirty="0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pic>
          <p:nvPicPr>
            <p:cNvPr id="297" name="Google Shape;297;gee15463b29_0_273" descr="Photo of Jeff Huang"/>
            <p:cNvPicPr preferRelativeResize="0"/>
            <p:nvPr/>
          </p:nvPicPr>
          <p:blipFill rotWithShape="1">
            <a:blip r:embed="rId7">
              <a:alphaModFix/>
            </a:blip>
            <a:srcRect t="2114" b="30115"/>
            <a:stretch/>
          </p:blipFill>
          <p:spPr>
            <a:xfrm>
              <a:off x="10570169" y="5366001"/>
              <a:ext cx="585889" cy="705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7F17-65B7-C947-B664-8B0047405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GLM: Creating vectors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360FD-A56B-574E-913E-D6F1CC474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Inconsolata" pitchFamily="49" charset="77"/>
              </a:rPr>
              <a:t>#include &lt;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/</a:t>
            </a:r>
            <a:r>
              <a:rPr lang="en-US" dirty="0" err="1">
                <a:latin typeface="Inconsolata" pitchFamily="49" charset="77"/>
              </a:rPr>
              <a:t>glm.hpp</a:t>
            </a:r>
            <a:r>
              <a:rPr lang="en-US" dirty="0">
                <a:latin typeface="Inconsolata" pitchFamily="49" charset="77"/>
              </a:rPr>
              <a:t>&gt;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Construct a 3D vector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 v1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::vec3( 1.0f, 2.0f, 3.0f);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Construct a 3D vector of all zeros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 v2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::vec3(0.0f);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Construct a 4D vector [0, 0, 0, 1]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::vec4 v3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::vec4(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::vec3( 0.0f ), 1.0f );</a:t>
            </a:r>
          </a:p>
          <a:p>
            <a:endParaRPr lang="en-US" dirty="0">
              <a:latin typeface="Inconsolata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55E0A-FF46-7D45-A351-1C65735505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62790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EC-CE92-854A-80A3-83BDB1B2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GLM: Dot and cross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2317-6F99-8744-93CD-7D7B3B9DE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Create two vectors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 v1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::vec3( 1.0f, 0.0f, 0.0f);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 v1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::vec3( 0.0f, 1.0f, 0.0f);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Dot product</a:t>
            </a:r>
          </a:p>
          <a:p>
            <a:r>
              <a:rPr lang="en-US" dirty="0">
                <a:latin typeface="Inconsolata" pitchFamily="49" charset="77"/>
              </a:rPr>
              <a:t>float d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::dot(v1, v2);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what is d?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d = 0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Cross product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 v3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::cross(v1, v2);  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what is v3?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v3 = [0, 0, 1]</a:t>
            </a:r>
          </a:p>
          <a:p>
            <a:endParaRPr lang="en-US" dirty="0">
              <a:latin typeface="Inconsolata" pitchFamily="49" charset="77"/>
            </a:endParaRPr>
          </a:p>
          <a:p>
            <a:endParaRPr lang="en-US" dirty="0">
              <a:latin typeface="Inconsolata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9A5CA-B7FE-BF44-88A4-FBAE6CBD4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88483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DACF8F-E4FF-FC4A-9CA0-2514EF2CA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66D514A-F3AB-E646-A860-822B1C75E49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655556"/>
              </a:xfrm>
            </p:spPr>
            <p:txBody>
              <a:bodyPr>
                <a:no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 vector is just a special case of a </a:t>
                </a:r>
                <a:r>
                  <a:rPr lang="en-US" sz="2800" b="1" i="1" dirty="0"/>
                  <a:t>matrix</a:t>
                </a:r>
                <a:endParaRPr lang="en-US" sz="2800" b="1" i="1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is a 2 x 2 matrix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view it as a list of two column vectors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Or as a list of two row vectors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</a:t>
                </a:r>
                <a:r>
                  <a:rPr lang="en-US" sz="2800" b="1" i="1" dirty="0"/>
                  <a:t>transpose</a:t>
                </a:r>
                <a:r>
                  <a:rPr lang="en-US" sz="2800" dirty="0"/>
                  <a:t>  operation exchanges rows for columns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add matrices term-by-term (they have to be the same size!)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multiply by a scalar just as with vectors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C66D514A-F3AB-E646-A860-822B1C75E4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655556"/>
              </a:xfrm>
              <a:blipFill>
                <a:blip r:embed="rId2"/>
                <a:stretch>
                  <a:fillRect t="-817" b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AC024-FFB8-CB46-99C8-7FD6D46B7C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46772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4C4F-22AC-D049-869C-BF71B2022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8621EE-5C8A-E34C-B199-4CD0E9D747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we’re a little informal, we can extend dot product to work between row-vectors and column vectors, and say that 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𝑏𝑑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Then we can define multiplication of matrices using this.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eqAr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400" dirty="0"/>
                  <a:t> The number of columns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2400" dirty="0"/>
                  <a:t> is the number of rows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400" dirty="0"/>
                  <a:t>. Product will be 3 x 2 (number of ROWS of A by number of COLS of B)</a:t>
                </a:r>
              </a:p>
              <a:p>
                <a:pPr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Fill in with all possible dot products!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18621EE-5C8A-E34C-B199-4CD0E9D747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347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D731F-1020-C447-96BD-2EE3A63016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469AD0-3400-314D-8DF9-9FC133A49CE3}"/>
              </a:ext>
            </a:extLst>
          </p:cNvPr>
          <p:cNvGrpSpPr/>
          <p:nvPr/>
        </p:nvGrpSpPr>
        <p:grpSpPr>
          <a:xfrm>
            <a:off x="6317231" y="5186819"/>
            <a:ext cx="1600047" cy="1183059"/>
            <a:chOff x="6317231" y="5186819"/>
            <a:chExt cx="1600047" cy="11830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C4E3461-5300-2A4D-902B-693609079ADC}"/>
                    </a:ext>
                  </a:extLst>
                </p:cNvPr>
                <p:cNvSpPr/>
                <p:nvPr/>
              </p:nvSpPr>
              <p:spPr>
                <a:xfrm>
                  <a:off x="7002156" y="5186819"/>
                  <a:ext cx="915122" cy="4771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en-US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2</m:t>
                                  </m:r>
                                </m:e>
                                <m:e>
                                  <m:r>
                                    <a:rPr kumimoji="0" lang="en-US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4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kumimoji="0" lang="en-US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6</m:t>
                                  </m:r>
                                </m:e>
                                <m:e>
                                  <m:r>
                                    <a:rPr kumimoji="0" lang="en-US" sz="1400" b="0" i="1" u="none" strike="noStrike" kern="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−1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3C4E3461-5300-2A4D-902B-693609079A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2156" y="5186819"/>
                  <a:ext cx="915122" cy="47718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540F6DE-F9D4-C349-AB41-577F2C20B80A}"/>
                    </a:ext>
                  </a:extLst>
                </p:cNvPr>
                <p:cNvSpPr/>
                <p:nvPr/>
              </p:nvSpPr>
              <p:spPr>
                <a:xfrm>
                  <a:off x="6317231" y="5700143"/>
                  <a:ext cx="777905" cy="66973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4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5</m:t>
                                      </m:r>
                                    </m:e>
                                    <m:e>
                                      <m: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400" b="0" i="1" u="none" strike="noStrike" kern="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kumimoji="0" lang="en-US" sz="1400" b="0" i="1" u="none" strike="noStrike" kern="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540F6DE-F9D4-C349-AB41-577F2C20B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7231" y="5700143"/>
                  <a:ext cx="777905" cy="6697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4D0DB25-C862-5B48-B3AB-FD7D774E58CE}"/>
                    </a:ext>
                  </a:extLst>
                </p:cNvPr>
                <p:cNvSpPr/>
                <p:nvPr/>
              </p:nvSpPr>
              <p:spPr>
                <a:xfrm>
                  <a:off x="7065046" y="5670228"/>
                  <a:ext cx="332142" cy="3231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sym typeface="Arial"/>
                          </a:rPr>
                          <m:t>𝑧</m:t>
                        </m:r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4D0DB25-C862-5B48-B3AB-FD7D774E58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5046" y="5670228"/>
                  <a:ext cx="332142" cy="3231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0C9B73-1059-C64C-A146-52527F4486B2}"/>
                    </a:ext>
                  </a:extLst>
                </p:cNvPr>
                <p:cNvSpPr txBox="1"/>
                <p:nvPr/>
              </p:nvSpPr>
              <p:spPr>
                <a:xfrm>
                  <a:off x="7044850" y="5757726"/>
                  <a:ext cx="645625" cy="59862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Tx/>
                    <a:buFont typeface="Arial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kumimoji="0" lang="en-US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sym typeface="Arial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0" lang="en-US" sz="14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sym typeface="Arial"/>
                                  </a:rPr>
                                </m:ctrlPr>
                              </m:eqArr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4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/>
                                    <m:e>
                                      <m:r>
                                        <a:rPr kumimoji="0" lang="en-US" sz="1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?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0" lang="en-US" sz="14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?</m:t>
                                      </m:r>
                                    </m:e>
                                    <m:e>
                                      <m:r>
                                        <a:rPr kumimoji="0" lang="en-US" sz="1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?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0" lang="en-US" sz="1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?</m:t>
                                      </m:r>
                                    </m:e>
                                    <m:e>
                                      <m:r>
                                        <a:rPr kumimoji="0" lang="en-US" sz="14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sym typeface="Arial"/>
                                        </a:rPr>
                                        <m:t>?</m:t>
                                      </m:r>
                                    </m:e>
                                  </m:mr>
                                </m:m>
                              </m:e>
                            </m:eqArr>
                          </m:e>
                        </m:d>
                      </m:oMath>
                    </m:oMathPara>
                  </a14:m>
                  <a:endPara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80C9B73-1059-C64C-A146-52527F448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4850" y="5757726"/>
                  <a:ext cx="645625" cy="598625"/>
                </a:xfrm>
                <a:prstGeom prst="rect">
                  <a:avLst/>
                </a:prstGeom>
                <a:blipFill>
                  <a:blip r:embed="rId6"/>
                  <a:stretch>
                    <a:fillRect b="-20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72F4E1B-D35B-8548-A17C-828208D0B5AD}"/>
                </a:ext>
              </a:extLst>
            </p:cNvPr>
            <p:cNvCxnSpPr/>
            <p:nvPr/>
          </p:nvCxnSpPr>
          <p:spPr>
            <a:xfrm>
              <a:off x="6342116" y="5903817"/>
              <a:ext cx="72813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0C9FFF-37A6-C041-AA14-3FC090F7D35E}"/>
                </a:ext>
              </a:extLst>
            </p:cNvPr>
            <p:cNvCxnSpPr>
              <a:cxnSpLocks/>
            </p:cNvCxnSpPr>
            <p:nvPr/>
          </p:nvCxnSpPr>
          <p:spPr>
            <a:xfrm>
              <a:off x="7301673" y="5232793"/>
              <a:ext cx="0" cy="533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488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C9D2-B2C5-EB41-8789-0FE1E707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Inverse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3B98F3-EADE-0546-9D1D-5D1C51FBA9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756150"/>
              </a:xfrm>
            </p:spPr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:r>
                  <a:rPr lang="en-US" sz="2400" b="1" i="1" dirty="0"/>
                  <a:t>identity matrix </a:t>
                </a:r>
                <a:r>
                  <a:rPr lang="en-US" sz="2400" dirty="0"/>
                  <a:t>(denoted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) is a special matrix such that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for all matrices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 is the 2x2 identity matrix</a:t>
                </a:r>
                <a:endParaRPr lang="en-US" sz="2000" i="1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Similar matrix for 3x3, 4x4, etc.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If we have two matrices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 then we say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the </a:t>
                </a:r>
                <a:r>
                  <a:rPr lang="en-US" sz="2400" b="1" i="1" dirty="0"/>
                  <a:t>inverse</a:t>
                </a:r>
                <a:r>
                  <a:rPr lang="en-US" sz="2400" dirty="0"/>
                  <a:t>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Not all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’s have an inverse (more on this later)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Special case for 2-by-2 matrices: 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𝑏𝑐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000" dirty="0"/>
                  <a:t>.</a:t>
                </a:r>
              </a:p>
              <a:p>
                <a:pPr marL="1600200" lvl="2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When does the inverse fail to exist? When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𝑎𝑑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𝑏𝑐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800" dirty="0"/>
                  <a:t> (divide by zero)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general, for larger matrices, formula is a </a:t>
                </a:r>
                <a:r>
                  <a:rPr lang="en-US" sz="2000" i="1" dirty="0"/>
                  <a:t>lot</a:t>
                </a:r>
                <a:r>
                  <a:rPr lang="en-US" sz="2000" dirty="0"/>
                  <a:t> more complicated</a:t>
                </a:r>
              </a:p>
              <a:p>
                <a:pPr marL="1600200" lvl="2" indent="-45720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We’ll use built-in GLM functions to compute inverses for us.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B3B98F3-EADE-0546-9D1D-5D1C51FBA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7561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D8A91-30D4-2545-B827-989D842E6B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43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31278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6E4EC-CE92-854A-80A3-83BDB1B2C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GLM: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82317-6F99-8744-93CD-7D7B3B9DE2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Create a 3x3 identity matrix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::mat3 I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::mat3( 1.0);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Create a 3x3 matrix and set its columns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::mat3 M;</a:t>
            </a:r>
          </a:p>
          <a:p>
            <a:r>
              <a:rPr lang="en-US" dirty="0">
                <a:latin typeface="Inconsolata" pitchFamily="49" charset="77"/>
              </a:rPr>
              <a:t>M[0]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::vec3(1.0f, 2.0f, 3.0f);</a:t>
            </a:r>
          </a:p>
          <a:p>
            <a:r>
              <a:rPr lang="en-US" dirty="0">
                <a:latin typeface="Inconsolata" pitchFamily="49" charset="77"/>
              </a:rPr>
              <a:t>M[1]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::vec3(4.0f, 5.0f, 6.0f);</a:t>
            </a:r>
          </a:p>
          <a:p>
            <a:r>
              <a:rPr lang="en-US" dirty="0">
                <a:latin typeface="Inconsolata" pitchFamily="49" charset="77"/>
              </a:rPr>
              <a:t>M[2]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::vec3(1.0f, 2.0f, 3.0f);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Multiply M by I</a:t>
            </a:r>
          </a:p>
          <a:p>
            <a:r>
              <a:rPr lang="en-US" dirty="0">
                <a:latin typeface="Inconsolata" pitchFamily="49" charset="77"/>
              </a:rPr>
              <a:t>M = M * I;	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* operator is overloaded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Compute the transpose and the inverse of M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::mat3 Mt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::transpose(M);</a:t>
            </a:r>
          </a:p>
          <a:p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::mat3 Mi =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::inverse(M);</a:t>
            </a:r>
          </a:p>
          <a:p>
            <a:endParaRPr lang="en-US" dirty="0">
              <a:latin typeface="Inconsolata" pitchFamily="49" charset="77"/>
            </a:endParaRPr>
          </a:p>
          <a:p>
            <a:endParaRPr lang="en-US" dirty="0">
              <a:latin typeface="Inconsolata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9A5CA-B7FE-BF44-88A4-FBAE6CBD4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159263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7593-8849-8347-B128-D807489EE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 (for now)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3568A5-77E8-944B-A36B-48AB56430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This is enough of a linear algebra foundation for us for the course.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Later, we’ll dig more into what matrix multiplication means geometrically, and how we can use that knowledge to our advantage...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16D87-C64F-1A4E-BDEA-160541C01C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45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</p:spTree>
    <p:extLst>
      <p:ext uri="{BB962C8B-B14F-4D97-AF65-F5344CB8AC3E}">
        <p14:creationId xmlns:p14="http://schemas.microsoft.com/office/powerpoint/2010/main" val="238125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0AD5F-7E70-FA42-BFC5-A49B5D0A6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Object Geometry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AF3C2-A8EE-9C4C-A1B8-4F051FC6A8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Geometry is described with combinations of points and directions in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C8685-67D6-5741-B19B-547940B2942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...specifically, in most graphics packages, geometry is specified as collections of </a:t>
            </a:r>
            <a:r>
              <a:rPr lang="en-US" b="1" i="1" dirty="0"/>
              <a:t>triangles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7E631-A710-0849-BD53-8A658750E0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4DF394-169A-BE45-99E3-8D54AA7A2D59}"/>
              </a:ext>
            </a:extLst>
          </p:cNvPr>
          <p:cNvGrpSpPr/>
          <p:nvPr/>
        </p:nvGrpSpPr>
        <p:grpSpPr>
          <a:xfrm>
            <a:off x="2074741" y="3588231"/>
            <a:ext cx="1918138" cy="1238119"/>
            <a:chOff x="1759432" y="3506251"/>
            <a:chExt cx="1918138" cy="123811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00DC8F2-092A-F646-A745-3AF66DD8529A}"/>
                </a:ext>
              </a:extLst>
            </p:cNvPr>
            <p:cNvSpPr/>
            <p:nvPr/>
          </p:nvSpPr>
          <p:spPr>
            <a:xfrm>
              <a:off x="1759432" y="3569313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FDABB2-5499-EB4C-A908-2947445EE56D}"/>
                </a:ext>
              </a:extLst>
            </p:cNvPr>
            <p:cNvSpPr/>
            <p:nvPr/>
          </p:nvSpPr>
          <p:spPr>
            <a:xfrm>
              <a:off x="3551446" y="418206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59A5D6-ED46-C349-B965-B11EC77E6C82}"/>
                </a:ext>
              </a:extLst>
            </p:cNvPr>
            <p:cNvSpPr/>
            <p:nvPr/>
          </p:nvSpPr>
          <p:spPr>
            <a:xfrm>
              <a:off x="2032701" y="4618246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CB21D25-4108-1E45-AF5E-F5C608AF4237}"/>
                </a:ext>
              </a:extLst>
            </p:cNvPr>
            <p:cNvSpPr/>
            <p:nvPr/>
          </p:nvSpPr>
          <p:spPr>
            <a:xfrm>
              <a:off x="2822028" y="3506251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54D181F-3DDC-E24D-A69D-107A639362AA}"/>
                </a:ext>
              </a:extLst>
            </p:cNvPr>
            <p:cNvCxnSpPr/>
            <p:nvPr/>
          </p:nvCxnSpPr>
          <p:spPr>
            <a:xfrm>
              <a:off x="2948152" y="3632375"/>
              <a:ext cx="603294" cy="5496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321C3AD-5B30-DB40-A394-CF6BEC1C04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6006" y="3569313"/>
              <a:ext cx="808946" cy="63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A0CB2D-BF4B-1747-B1C6-E47DAF34A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6061" y="4308190"/>
              <a:ext cx="1241271" cy="3415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7CD07F-48C5-2544-BC09-03CB29C37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22494" y="3758499"/>
              <a:ext cx="220367" cy="7693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9EC0F6-B25D-CA49-BF5E-B06EB4B43F2B}"/>
              </a:ext>
            </a:extLst>
          </p:cNvPr>
          <p:cNvGrpSpPr/>
          <p:nvPr/>
        </p:nvGrpSpPr>
        <p:grpSpPr>
          <a:xfrm>
            <a:off x="8003627" y="3989200"/>
            <a:ext cx="1918138" cy="1238119"/>
            <a:chOff x="8003627" y="3989200"/>
            <a:chExt cx="1918138" cy="1238119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869D4A-FF17-6149-B05D-ADF136DBEC0C}"/>
                </a:ext>
              </a:extLst>
            </p:cNvPr>
            <p:cNvSpPr/>
            <p:nvPr/>
          </p:nvSpPr>
          <p:spPr>
            <a:xfrm>
              <a:off x="8003627" y="4052262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F121C4-A777-DB48-97A9-91345937B644}"/>
                </a:ext>
              </a:extLst>
            </p:cNvPr>
            <p:cNvSpPr/>
            <p:nvPr/>
          </p:nvSpPr>
          <p:spPr>
            <a:xfrm>
              <a:off x="9795641" y="4665015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2F08DF7-BDE2-0747-83E0-75C4F6A93CAA}"/>
                </a:ext>
              </a:extLst>
            </p:cNvPr>
            <p:cNvSpPr/>
            <p:nvPr/>
          </p:nvSpPr>
          <p:spPr>
            <a:xfrm>
              <a:off x="8276896" y="5101195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C61266-C652-F44A-A862-9920E19071F2}"/>
                </a:ext>
              </a:extLst>
            </p:cNvPr>
            <p:cNvSpPr/>
            <p:nvPr/>
          </p:nvSpPr>
          <p:spPr>
            <a:xfrm>
              <a:off x="9066223" y="3989200"/>
              <a:ext cx="126124" cy="126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BEEBE2-09E2-9246-911B-24484437885E}"/>
                </a:ext>
              </a:extLst>
            </p:cNvPr>
            <p:cNvCxnSpPr>
              <a:stCxn id="17" idx="6"/>
              <a:endCxn id="21" idx="2"/>
            </p:cNvCxnSpPr>
            <p:nvPr/>
          </p:nvCxnSpPr>
          <p:spPr>
            <a:xfrm flipV="1">
              <a:off x="8129751" y="4052262"/>
              <a:ext cx="936472" cy="630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8A32A71-CD85-F448-B5E7-389A0D6D84B3}"/>
                </a:ext>
              </a:extLst>
            </p:cNvPr>
            <p:cNvCxnSpPr>
              <a:cxnSpLocks/>
              <a:stCxn id="17" idx="4"/>
              <a:endCxn id="20" idx="0"/>
            </p:cNvCxnSpPr>
            <p:nvPr/>
          </p:nvCxnSpPr>
          <p:spPr>
            <a:xfrm>
              <a:off x="8066689" y="4178386"/>
              <a:ext cx="273269" cy="922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80FBBFC-9952-1743-8FBE-2DC4948C5278}"/>
                </a:ext>
              </a:extLst>
            </p:cNvPr>
            <p:cNvCxnSpPr>
              <a:cxnSpLocks/>
              <a:stCxn id="21" idx="5"/>
              <a:endCxn id="19" idx="0"/>
            </p:cNvCxnSpPr>
            <p:nvPr/>
          </p:nvCxnSpPr>
          <p:spPr>
            <a:xfrm>
              <a:off x="9173877" y="4096854"/>
              <a:ext cx="684826" cy="5681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DBD8BB9-22B5-CB4D-80E6-60D6DC64C9EC}"/>
                </a:ext>
              </a:extLst>
            </p:cNvPr>
            <p:cNvCxnSpPr>
              <a:cxnSpLocks/>
              <a:stCxn id="20" idx="6"/>
              <a:endCxn id="19" idx="3"/>
            </p:cNvCxnSpPr>
            <p:nvPr/>
          </p:nvCxnSpPr>
          <p:spPr>
            <a:xfrm flipV="1">
              <a:off x="8403020" y="4772669"/>
              <a:ext cx="1411091" cy="39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33477EE-B56C-A343-92F7-2B0E12407399}"/>
                </a:ext>
              </a:extLst>
            </p:cNvPr>
            <p:cNvCxnSpPr>
              <a:cxnSpLocks/>
              <a:stCxn id="20" idx="7"/>
              <a:endCxn id="21" idx="3"/>
            </p:cNvCxnSpPr>
            <p:nvPr/>
          </p:nvCxnSpPr>
          <p:spPr>
            <a:xfrm flipV="1">
              <a:off x="8384550" y="4096854"/>
              <a:ext cx="700143" cy="1022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09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3866296-52D9-B944-AF4F-F7A91506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&amp; Triangle Meshes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D9B47D-D88A-1448-A451-E1C720BF2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DCB18-E482-344F-A1AF-6534D5F4C6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94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2BC908-2C3D-F440-BAA7-89904274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Geometry w/ Triangles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10ADC7-D894-9A45-A036-1C7FBB373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00201"/>
            <a:ext cx="6730825" cy="4525963"/>
          </a:xfrm>
        </p:spPr>
        <p:txBody>
          <a:bodyPr>
            <a:normAutofit fontScale="92500" lnSpcReduction="1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Recall: why we use triangles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Simplest possible polygon that has 2D area (more formally: a 2-simplex)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Any 2D shape can be broken into a set of 2D triangles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Any 3D surface can be broken into a set of 3D triangles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We call this process </a:t>
            </a:r>
            <a:r>
              <a:rPr lang="en-US" b="1" i="1" dirty="0"/>
              <a:t>tessellation</a:t>
            </a:r>
            <a:r>
              <a:rPr lang="en-US" dirty="0"/>
              <a:t>; a shape which has been tessellated into triangles is a </a:t>
            </a:r>
            <a:r>
              <a:rPr lang="en-US" b="1" i="1" dirty="0"/>
              <a:t>triangle mesh</a:t>
            </a:r>
            <a:r>
              <a:rPr lang="en-US" dirty="0"/>
              <a:t>.</a:t>
            </a:r>
            <a:endParaRPr lang="en-US" b="1" i="1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Provides nice abstraction (which we like as computer scientists!): our graphics libraries only have to know how to draw triangles.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37FC4-A810-1647-8818-D233FEFA3F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77A417-7EC3-6B48-99D3-5402E06DACC8}"/>
              </a:ext>
            </a:extLst>
          </p:cNvPr>
          <p:cNvGrpSpPr/>
          <p:nvPr/>
        </p:nvGrpSpPr>
        <p:grpSpPr>
          <a:xfrm>
            <a:off x="8321652" y="2036904"/>
            <a:ext cx="2688971" cy="1607540"/>
            <a:chOff x="8321652" y="2036904"/>
            <a:chExt cx="2688971" cy="1607540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2F94606-AEFE-774C-9E08-B951C3D1B6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1652" y="2036904"/>
              <a:ext cx="2688971" cy="133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2DB0544-8BB4-E344-A7D2-F194F86B260A}"/>
                </a:ext>
              </a:extLst>
            </p:cNvPr>
            <p:cNvSpPr/>
            <p:nvPr/>
          </p:nvSpPr>
          <p:spPr>
            <a:xfrm>
              <a:off x="8633049" y="3429000"/>
              <a:ext cx="237757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dirty="0">
                  <a:latin typeface="Ubuntu" panose="020B0504030602030204" pitchFamily="34" charset="0"/>
                  <a:hlinkClick r:id="rId3"/>
                </a:rPr>
                <a:t>https://www.cs.cmu.edu/~quake/triangle.html</a:t>
              </a:r>
              <a:r>
                <a:rPr lang="en-US" sz="800" dirty="0">
                  <a:latin typeface="Ubuntu" panose="020B0504030602030204" pitchFamily="34" charset="0"/>
                </a:rPr>
                <a:t>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0DE0F1-39FF-0348-9529-9A63B672B73F}"/>
              </a:ext>
            </a:extLst>
          </p:cNvPr>
          <p:cNvGrpSpPr/>
          <p:nvPr/>
        </p:nvGrpSpPr>
        <p:grpSpPr>
          <a:xfrm>
            <a:off x="8477350" y="4129545"/>
            <a:ext cx="2688971" cy="1766062"/>
            <a:chOff x="8477350" y="4129545"/>
            <a:chExt cx="2688971" cy="1766062"/>
          </a:xfrm>
        </p:grpSpPr>
        <p:pic>
          <p:nvPicPr>
            <p:cNvPr id="1026" name="Picture 2" descr="Polygon mesh - Wikipedia">
              <a:extLst>
                <a:ext uri="{FF2B5EF4-FFF2-40B4-BE49-F238E27FC236}">
                  <a16:creationId xmlns:a16="http://schemas.microsoft.com/office/drawing/2014/main" id="{07CD55FB-6F27-A34B-8FD8-8A20607B6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350" y="4129545"/>
              <a:ext cx="2688971" cy="1658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D36B81C-C202-F548-968C-06EEAE0A476B}"/>
                </a:ext>
              </a:extLst>
            </p:cNvPr>
            <p:cNvSpPr txBox="1"/>
            <p:nvPr/>
          </p:nvSpPr>
          <p:spPr>
            <a:xfrm>
              <a:off x="9467411" y="5680163"/>
              <a:ext cx="7088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Ubuntu" panose="020B0504030602030204" pitchFamily="34" charset="0"/>
                </a:rPr>
                <a:t>[Wikipedia]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399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e15463b29_0_28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2D Vector Graphics</a:t>
            </a:r>
            <a:endParaRPr/>
          </a:p>
        </p:txBody>
      </p:sp>
      <p:sp>
        <p:nvSpPr>
          <p:cNvPr id="304" name="Google Shape;304;gee15463b29_0_28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7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Typography and Graphic Design</a:t>
            </a:r>
            <a:endParaRPr/>
          </a:p>
          <a:p>
            <a:pPr marL="457200" lvl="0" indent="-393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600"/>
              <a:buChar char="●"/>
            </a:pPr>
            <a:r>
              <a:rPr lang="en-US" sz="2600"/>
              <a:t>Requires precise lines+curves</a:t>
            </a:r>
            <a:endParaRPr sz="2600"/>
          </a:p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5" name="Google Shape;305;gee15463b29_0_28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06" name="Google Shape;306;gee15463b29_0_284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700" cy="177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8"/>
              <a:buNone/>
            </a:pPr>
            <a:r>
              <a:rPr lang="en-US" dirty="0"/>
              <a:t>Animation</a:t>
            </a:r>
            <a:endParaRPr dirty="0"/>
          </a:p>
          <a:p>
            <a:pPr marL="457200" lvl="0" indent="-3937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ct val="108107"/>
              <a:buChar char="●"/>
            </a:pPr>
            <a:r>
              <a:rPr lang="en-US" sz="2600" dirty="0"/>
              <a:t>Would require to re-create slightly different images over and over again (how it used to be done!)</a:t>
            </a:r>
            <a:endParaRPr sz="2600" dirty="0"/>
          </a:p>
        </p:txBody>
      </p:sp>
      <p:pic>
        <p:nvPicPr>
          <p:cNvPr id="307" name="Google Shape;307;gee15463b29_0_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075" y="2768075"/>
            <a:ext cx="5771425" cy="29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ee15463b29_0_284"/>
          <p:cNvSpPr txBox="1"/>
          <p:nvPr/>
        </p:nvSpPr>
        <p:spPr>
          <a:xfrm>
            <a:off x="609600" y="583715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4"/>
              </a:rPr>
              <a:t>https://www.g2.com/articles/typography-terms</a:t>
            </a: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309" name="Google Shape;309;gee15463b29_0_28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0488" y="3370774"/>
            <a:ext cx="4758925" cy="269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ee15463b29_0_284"/>
          <p:cNvSpPr txBox="1"/>
          <p:nvPr/>
        </p:nvSpPr>
        <p:spPr>
          <a:xfrm>
            <a:off x="6638425" y="5956150"/>
            <a:ext cx="42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Ubuntu Light"/>
                <a:ea typeface="Ubuntu Light"/>
                <a:cs typeface="Ubuntu Light"/>
                <a:sym typeface="Ubuntu Light"/>
                <a:hlinkClick r:id="rId6"/>
              </a:rPr>
              <a:t>Hand-drawn key frames</a:t>
            </a: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40290-AD30-FB49-8835-C6A3490C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Structure for 2D Triangle Meshes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D0941-A6E0-8344-BA57-F11116E0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is defined by its three vertices</a:t>
            </a:r>
          </a:p>
          <a:p>
            <a:r>
              <a:rPr lang="en-US" dirty="0">
                <a:latin typeface="Inconsolata" pitchFamily="49" charset="77"/>
              </a:rPr>
              <a:t>struct Triangle {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::vec2 v[3]; }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mesh is just a list of triangles</a:t>
            </a:r>
          </a:p>
          <a:p>
            <a:r>
              <a:rPr lang="en-US" dirty="0">
                <a:latin typeface="Inconsolata" pitchFamily="49" charset="77"/>
              </a:rPr>
              <a:t>struct </a:t>
            </a:r>
            <a:r>
              <a:rPr lang="en-US" dirty="0" err="1">
                <a:latin typeface="Inconsolata" pitchFamily="49" charset="77"/>
              </a:rPr>
              <a:t>TriMesh</a:t>
            </a:r>
            <a:r>
              <a:rPr lang="en-US" dirty="0">
                <a:latin typeface="Inconsolata" pitchFamily="49" charset="77"/>
              </a:rPr>
              <a:t> { std::vector&lt;Triangle&gt; tris;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1B70-ACAF-BA42-A5C8-0CB18593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4FA3-A764-284A-A37D-697EE44A7520}"/>
              </a:ext>
            </a:extLst>
          </p:cNvPr>
          <p:cNvSpPr txBox="1"/>
          <p:nvPr/>
        </p:nvSpPr>
        <p:spPr>
          <a:xfrm>
            <a:off x="609600" y="4904651"/>
            <a:ext cx="562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Q: Downsides to this representation?</a:t>
            </a:r>
          </a:p>
        </p:txBody>
      </p:sp>
    </p:spTree>
    <p:extLst>
      <p:ext uri="{BB962C8B-B14F-4D97-AF65-F5344CB8AC3E}">
        <p14:creationId xmlns:p14="http://schemas.microsoft.com/office/powerpoint/2010/main" val="13111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40290-AD30-FB49-8835-C6A3490C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Data Structure for 2D Triangle Meshes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D0941-A6E0-8344-BA57-F11116E0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is defined by its three vertices</a:t>
            </a:r>
          </a:p>
          <a:p>
            <a:r>
              <a:rPr lang="en-US" dirty="0">
                <a:latin typeface="Inconsolata" pitchFamily="49" charset="77"/>
              </a:rPr>
              <a:t>struct Triangle { 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::vec2 v[3]; }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mesh is just a list of triangles</a:t>
            </a:r>
          </a:p>
          <a:p>
            <a:r>
              <a:rPr lang="en-US" dirty="0">
                <a:latin typeface="Inconsolata" pitchFamily="49" charset="77"/>
              </a:rPr>
              <a:t>struct </a:t>
            </a:r>
            <a:r>
              <a:rPr lang="en-US" dirty="0" err="1">
                <a:latin typeface="Inconsolata" pitchFamily="49" charset="77"/>
              </a:rPr>
              <a:t>TriMesh</a:t>
            </a:r>
            <a:r>
              <a:rPr lang="en-US" dirty="0">
                <a:latin typeface="Inconsolata" pitchFamily="49" charset="77"/>
              </a:rPr>
              <a:t> { std::vector&lt;Triangle&gt; tris; 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1B70-ACAF-BA42-A5C8-0CB18593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524FA3-A764-284A-A37D-697EE44A7520}"/>
              </a:ext>
            </a:extLst>
          </p:cNvPr>
          <p:cNvSpPr txBox="1"/>
          <p:nvPr/>
        </p:nvSpPr>
        <p:spPr>
          <a:xfrm>
            <a:off x="609600" y="4904651"/>
            <a:ext cx="59488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Ubuntu" panose="020B0504030602030204" pitchFamily="34" charset="0"/>
              </a:rPr>
              <a:t>Q: Downsides to this representation?</a:t>
            </a:r>
          </a:p>
          <a:p>
            <a:endParaRPr lang="en-US" sz="2400" dirty="0">
              <a:solidFill>
                <a:srgbClr val="C00000"/>
              </a:solidFill>
              <a:latin typeface="Ubuntu" panose="020B0504030602030204" pitchFamily="34" charset="0"/>
            </a:endParaRPr>
          </a:p>
          <a:p>
            <a:r>
              <a:rPr lang="en-US" sz="2400" dirty="0">
                <a:solidFill>
                  <a:srgbClr val="C00000"/>
                </a:solidFill>
                <a:latin typeface="Ubuntu" panose="020B0504030602030204" pitchFamily="34" charset="0"/>
              </a:rPr>
              <a:t>A1: Duplicate vertices </a:t>
            </a:r>
            <a:r>
              <a:rPr lang="en-US" sz="2400" dirty="0">
                <a:solidFill>
                  <a:srgbClr val="C00000"/>
                </a:solidFill>
                <a:latin typeface="Ubuntu" panose="020B0504030602030204" pitchFamily="34" charset="0"/>
                <a:sym typeface="Wingdings" pitchFamily="2" charset="2"/>
              </a:rPr>
              <a:t> wasted memory</a:t>
            </a:r>
          </a:p>
          <a:p>
            <a:r>
              <a:rPr lang="en-US" sz="2400" dirty="0">
                <a:solidFill>
                  <a:srgbClr val="C00000"/>
                </a:solidFill>
                <a:latin typeface="Ubuntu" panose="020B0504030602030204" pitchFamily="34" charset="0"/>
                <a:sym typeface="Wingdings" pitchFamily="2" charset="2"/>
              </a:rPr>
              <a:t>A2: Duplicate vertices  mesh becomes ‘disconnected’ if vertices are moved</a:t>
            </a:r>
            <a:endParaRPr lang="en-US" sz="2400" dirty="0">
              <a:solidFill>
                <a:srgbClr val="C00000"/>
              </a:solidFill>
              <a:latin typeface="Ubuntu" panose="020B050403060203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F2DDEE-23CA-0A45-B4FD-72CE7B61E693}"/>
              </a:ext>
            </a:extLst>
          </p:cNvPr>
          <p:cNvGrpSpPr/>
          <p:nvPr/>
        </p:nvGrpSpPr>
        <p:grpSpPr>
          <a:xfrm>
            <a:off x="6666662" y="4580430"/>
            <a:ext cx="1962730" cy="1269649"/>
            <a:chOff x="6666662" y="4580430"/>
            <a:chExt cx="1962730" cy="126964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6A4E166-CE30-A446-AA78-D1074B5BF40D}"/>
                </a:ext>
              </a:extLst>
            </p:cNvPr>
            <p:cNvGrpSpPr/>
            <p:nvPr/>
          </p:nvGrpSpPr>
          <p:grpSpPr>
            <a:xfrm>
              <a:off x="6666662" y="4580430"/>
              <a:ext cx="1188720" cy="1238119"/>
              <a:chOff x="7632661" y="4690787"/>
              <a:chExt cx="1188720" cy="1238119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F9C8617-DE57-E04E-A7F8-41B41C595A9B}"/>
                  </a:ext>
                </a:extLst>
              </p:cNvPr>
              <p:cNvSpPr/>
              <p:nvPr/>
            </p:nvSpPr>
            <p:spPr>
              <a:xfrm>
                <a:off x="7632661" y="4753849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9656988-825B-5444-A078-3F3A031B5218}"/>
                  </a:ext>
                </a:extLst>
              </p:cNvPr>
              <p:cNvSpPr/>
              <p:nvPr/>
            </p:nvSpPr>
            <p:spPr>
              <a:xfrm>
                <a:off x="7905930" y="580278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5D6807D-CB1A-744A-AB4F-73A3A4339F4D}"/>
                  </a:ext>
                </a:extLst>
              </p:cNvPr>
              <p:cNvSpPr/>
              <p:nvPr/>
            </p:nvSpPr>
            <p:spPr>
              <a:xfrm>
                <a:off x="8695257" y="4690787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CF33010-C48E-5644-BF48-29F3F3F7B042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 flipV="1">
                <a:off x="7758785" y="4753849"/>
                <a:ext cx="936472" cy="630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0F5AC2-7560-EA4C-A32B-6248848C82AE}"/>
                  </a:ext>
                </a:extLst>
              </p:cNvPr>
              <p:cNvCxnSpPr>
                <a:cxnSpLocks/>
                <a:stCxn id="8" idx="4"/>
                <a:endCxn id="11" idx="0"/>
              </p:cNvCxnSpPr>
              <p:nvPr/>
            </p:nvCxnSpPr>
            <p:spPr>
              <a:xfrm>
                <a:off x="7695723" y="4879973"/>
                <a:ext cx="273269" cy="9228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23C1CDC2-9FB4-2A42-8092-78952EFE5CA9}"/>
                  </a:ext>
                </a:extLst>
              </p:cNvPr>
              <p:cNvCxnSpPr>
                <a:cxnSpLocks/>
                <a:stCxn id="11" idx="7"/>
                <a:endCxn id="12" idx="3"/>
              </p:cNvCxnSpPr>
              <p:nvPr/>
            </p:nvCxnSpPr>
            <p:spPr>
              <a:xfrm flipV="1">
                <a:off x="8013584" y="4798441"/>
                <a:ext cx="700143" cy="10228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8D6FA2-626F-E448-8F96-B46255D4F060}"/>
                </a:ext>
              </a:extLst>
            </p:cNvPr>
            <p:cNvGrpSpPr/>
            <p:nvPr/>
          </p:nvGrpSpPr>
          <p:grpSpPr>
            <a:xfrm>
              <a:off x="7002993" y="4611960"/>
              <a:ext cx="1626399" cy="1238119"/>
              <a:chOff x="8058330" y="4843187"/>
              <a:chExt cx="1626399" cy="1238119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2CB0CCA-0F8A-6347-BD5A-2267706491F4}"/>
                  </a:ext>
                </a:extLst>
              </p:cNvPr>
              <p:cNvSpPr/>
              <p:nvPr/>
            </p:nvSpPr>
            <p:spPr>
              <a:xfrm>
                <a:off x="9558605" y="5499334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57B3481-7A39-EC44-B2C9-F8224B57ACEA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>
                <a:off x="8936841" y="4931173"/>
                <a:ext cx="684826" cy="5681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47D8E5C1-78EF-5246-9235-1EBBA26A1F29}"/>
                  </a:ext>
                </a:extLst>
              </p:cNvPr>
              <p:cNvCxnSpPr>
                <a:cxnSpLocks/>
                <a:endCxn id="10" idx="3"/>
              </p:cNvCxnSpPr>
              <p:nvPr/>
            </p:nvCxnSpPr>
            <p:spPr>
              <a:xfrm flipV="1">
                <a:off x="8165984" y="5606988"/>
                <a:ext cx="1411091" cy="39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2FCE3847-BAD0-584F-A969-BBABE40CB62A}"/>
                  </a:ext>
                </a:extLst>
              </p:cNvPr>
              <p:cNvSpPr/>
              <p:nvPr/>
            </p:nvSpPr>
            <p:spPr>
              <a:xfrm>
                <a:off x="8058330" y="595518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B53CACC-8D2C-D548-A44D-76D4603D9125}"/>
                  </a:ext>
                </a:extLst>
              </p:cNvPr>
              <p:cNvSpPr/>
              <p:nvPr/>
            </p:nvSpPr>
            <p:spPr>
              <a:xfrm>
                <a:off x="8847657" y="4843187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14E4627-2C38-984B-83B9-B5B828871C65}"/>
                  </a:ext>
                </a:extLst>
              </p:cNvPr>
              <p:cNvCxnSpPr>
                <a:cxnSpLocks/>
                <a:stCxn id="18" idx="7"/>
                <a:endCxn id="19" idx="3"/>
              </p:cNvCxnSpPr>
              <p:nvPr/>
            </p:nvCxnSpPr>
            <p:spPr>
              <a:xfrm flipV="1">
                <a:off x="8165984" y="4950841"/>
                <a:ext cx="700143" cy="10228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B8C236A-FE71-D047-B970-A9F4EC390159}"/>
              </a:ext>
            </a:extLst>
          </p:cNvPr>
          <p:cNvGrpSpPr/>
          <p:nvPr/>
        </p:nvGrpSpPr>
        <p:grpSpPr>
          <a:xfrm>
            <a:off x="8629392" y="5507104"/>
            <a:ext cx="1962730" cy="1269649"/>
            <a:chOff x="8629392" y="5507104"/>
            <a:chExt cx="1962730" cy="126964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12E654F-0461-0341-B78E-C6219ADCDD0E}"/>
                </a:ext>
              </a:extLst>
            </p:cNvPr>
            <p:cNvGrpSpPr/>
            <p:nvPr/>
          </p:nvGrpSpPr>
          <p:grpSpPr>
            <a:xfrm>
              <a:off x="8629392" y="5507104"/>
              <a:ext cx="1188720" cy="1238119"/>
              <a:chOff x="7632661" y="4690787"/>
              <a:chExt cx="1188720" cy="123811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E14650D-E14E-B84C-885F-8E08B99A6ED2}"/>
                  </a:ext>
                </a:extLst>
              </p:cNvPr>
              <p:cNvSpPr/>
              <p:nvPr/>
            </p:nvSpPr>
            <p:spPr>
              <a:xfrm>
                <a:off x="7632661" y="4753849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D4114-5AB5-EF49-81FA-AAFD50E24DC6}"/>
                  </a:ext>
                </a:extLst>
              </p:cNvPr>
              <p:cNvSpPr/>
              <p:nvPr/>
            </p:nvSpPr>
            <p:spPr>
              <a:xfrm>
                <a:off x="7905930" y="580278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440A4116-272E-7946-9C65-A4154E955E16}"/>
                  </a:ext>
                </a:extLst>
              </p:cNvPr>
              <p:cNvSpPr/>
              <p:nvPr/>
            </p:nvSpPr>
            <p:spPr>
              <a:xfrm>
                <a:off x="8695257" y="4690787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2926765-C557-9646-B55E-D3A57C3FECE1}"/>
                  </a:ext>
                </a:extLst>
              </p:cNvPr>
              <p:cNvCxnSpPr>
                <a:stCxn id="22" idx="6"/>
                <a:endCxn id="24" idx="2"/>
              </p:cNvCxnSpPr>
              <p:nvPr/>
            </p:nvCxnSpPr>
            <p:spPr>
              <a:xfrm flipV="1">
                <a:off x="7758785" y="4753849"/>
                <a:ext cx="936472" cy="630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3D299F-78AC-C44D-9971-4B7D5F5993D8}"/>
                  </a:ext>
                </a:extLst>
              </p:cNvPr>
              <p:cNvCxnSpPr>
                <a:cxnSpLocks/>
                <a:stCxn id="22" idx="4"/>
                <a:endCxn id="23" idx="0"/>
              </p:cNvCxnSpPr>
              <p:nvPr/>
            </p:nvCxnSpPr>
            <p:spPr>
              <a:xfrm>
                <a:off x="7695723" y="4879973"/>
                <a:ext cx="273269" cy="9228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517AFCB-8F64-2648-8357-C54BA57FEACB}"/>
                  </a:ext>
                </a:extLst>
              </p:cNvPr>
              <p:cNvCxnSpPr>
                <a:cxnSpLocks/>
                <a:stCxn id="23" idx="7"/>
                <a:endCxn id="24" idx="3"/>
              </p:cNvCxnSpPr>
              <p:nvPr/>
            </p:nvCxnSpPr>
            <p:spPr>
              <a:xfrm flipV="1">
                <a:off x="8013584" y="4798441"/>
                <a:ext cx="700143" cy="102281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A194F14-32A7-5F40-8262-BA7E26300A50}"/>
                </a:ext>
              </a:extLst>
            </p:cNvPr>
            <p:cNvGrpSpPr/>
            <p:nvPr/>
          </p:nvGrpSpPr>
          <p:grpSpPr>
            <a:xfrm>
              <a:off x="8965723" y="5633228"/>
              <a:ext cx="1626399" cy="1143525"/>
              <a:chOff x="8058330" y="4937781"/>
              <a:chExt cx="1626399" cy="1143525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073895F-C186-DA4A-9012-312E83BEFF03}"/>
                  </a:ext>
                </a:extLst>
              </p:cNvPr>
              <p:cNvSpPr/>
              <p:nvPr/>
            </p:nvSpPr>
            <p:spPr>
              <a:xfrm>
                <a:off x="9558605" y="5499334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4822A6B-E0BC-FB44-83C0-EE5595715F45}"/>
                  </a:ext>
                </a:extLst>
              </p:cNvPr>
              <p:cNvCxnSpPr>
                <a:cxnSpLocks/>
                <a:stCxn id="33" idx="5"/>
                <a:endCxn id="29" idx="0"/>
              </p:cNvCxnSpPr>
              <p:nvPr/>
            </p:nvCxnSpPr>
            <p:spPr>
              <a:xfrm>
                <a:off x="9285336" y="5045435"/>
                <a:ext cx="336331" cy="45389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618F48E-6362-5642-AFC7-846578FF975C}"/>
                  </a:ext>
                </a:extLst>
              </p:cNvPr>
              <p:cNvCxnSpPr>
                <a:cxnSpLocks/>
                <a:endCxn id="29" idx="3"/>
              </p:cNvCxnSpPr>
              <p:nvPr/>
            </p:nvCxnSpPr>
            <p:spPr>
              <a:xfrm flipV="1">
                <a:off x="8165984" y="5606988"/>
                <a:ext cx="1411091" cy="3915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2D007E3-8FB7-A844-ACB2-B6B042E6BE6E}"/>
                  </a:ext>
                </a:extLst>
              </p:cNvPr>
              <p:cNvSpPr/>
              <p:nvPr/>
            </p:nvSpPr>
            <p:spPr>
              <a:xfrm>
                <a:off x="8058330" y="5955182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B83B0D2-B4AE-934E-8975-E99A479C233E}"/>
                  </a:ext>
                </a:extLst>
              </p:cNvPr>
              <p:cNvSpPr/>
              <p:nvPr/>
            </p:nvSpPr>
            <p:spPr>
              <a:xfrm>
                <a:off x="9177682" y="4937781"/>
                <a:ext cx="126124" cy="126124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5178B005-1CD4-D440-96A2-6924CB12BD4C}"/>
                  </a:ext>
                </a:extLst>
              </p:cNvPr>
              <p:cNvCxnSpPr>
                <a:cxnSpLocks/>
                <a:stCxn id="32" idx="7"/>
                <a:endCxn id="33" idx="3"/>
              </p:cNvCxnSpPr>
              <p:nvPr/>
            </p:nvCxnSpPr>
            <p:spPr>
              <a:xfrm flipV="1">
                <a:off x="8165984" y="5045435"/>
                <a:ext cx="1030168" cy="9282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17134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40290-AD30-FB49-8835-C6A3490C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i="1" dirty="0"/>
              <a:t>Better </a:t>
            </a:r>
            <a:r>
              <a:rPr lang="en-US" dirty="0"/>
              <a:t>Data Structure for Triangle Meshes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D0941-A6E0-8344-BA57-F11116E0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is defined by three </a:t>
            </a:r>
            <a:r>
              <a:rPr lang="en-US" b="1" i="1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indices</a:t>
            </a:r>
          </a:p>
          <a:p>
            <a:r>
              <a:rPr lang="en-US" dirty="0">
                <a:latin typeface="Inconsolata" pitchFamily="49" charset="77"/>
              </a:rPr>
              <a:t>struct Triangle { int v[3]; }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mesh is a list of vertices + 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list of triangles which index those vertices</a:t>
            </a:r>
          </a:p>
          <a:p>
            <a:r>
              <a:rPr lang="en-US" dirty="0">
                <a:latin typeface="Inconsolata" pitchFamily="49" charset="77"/>
              </a:rPr>
              <a:t>struct </a:t>
            </a:r>
            <a:r>
              <a:rPr lang="en-US" dirty="0" err="1">
                <a:latin typeface="Inconsolata" pitchFamily="49" charset="77"/>
              </a:rPr>
              <a:t>TriMesh</a:t>
            </a:r>
            <a:r>
              <a:rPr lang="en-US" dirty="0">
                <a:latin typeface="Inconsolata" pitchFamily="49" charset="77"/>
              </a:rPr>
              <a:t> {</a:t>
            </a:r>
          </a:p>
          <a:p>
            <a:r>
              <a:rPr lang="en-US" dirty="0">
                <a:latin typeface="Inconsolata" pitchFamily="49" charset="77"/>
              </a:rPr>
              <a:t>	std::vector&lt;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::vec2&gt; verts;</a:t>
            </a:r>
          </a:p>
          <a:p>
            <a:r>
              <a:rPr lang="en-US" dirty="0">
                <a:latin typeface="Inconsolata" pitchFamily="49" charset="77"/>
              </a:rPr>
              <a:t>	std::vector&lt;Triangle&gt; faces;</a:t>
            </a:r>
          </a:p>
          <a:p>
            <a:r>
              <a:rPr lang="en-US" dirty="0">
                <a:latin typeface="Inconsolata" pitchFamily="49" charset="77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1B70-ACAF-BA42-A5C8-0CB18593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340290-AD30-FB49-8835-C6A3490C9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 i="1" dirty="0"/>
              <a:t>Better </a:t>
            </a:r>
            <a:r>
              <a:rPr lang="en-US" dirty="0"/>
              <a:t>Data Structure for Triangle Meshes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CD0941-A6E0-8344-BA57-F11116E0BF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is defined by three </a:t>
            </a:r>
            <a:r>
              <a:rPr lang="en-US" b="1" i="1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indices</a:t>
            </a:r>
          </a:p>
          <a:p>
            <a:r>
              <a:rPr lang="en-US" dirty="0">
                <a:latin typeface="Inconsolata" pitchFamily="49" charset="77"/>
              </a:rPr>
              <a:t>struct Triangle { int v[3]; }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A triangle mesh is a list of vertices + 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// list of triangles which index those vertices</a:t>
            </a:r>
          </a:p>
          <a:p>
            <a:r>
              <a:rPr lang="en-US" dirty="0">
                <a:latin typeface="Inconsolata" pitchFamily="49" charset="77"/>
              </a:rPr>
              <a:t>struct </a:t>
            </a:r>
            <a:r>
              <a:rPr lang="en-US" dirty="0" err="1">
                <a:latin typeface="Inconsolata" pitchFamily="49" charset="77"/>
              </a:rPr>
              <a:t>TriMesh</a:t>
            </a:r>
            <a:r>
              <a:rPr lang="en-US" dirty="0">
                <a:latin typeface="Inconsolata" pitchFamily="49" charset="77"/>
              </a:rPr>
              <a:t> {</a:t>
            </a:r>
          </a:p>
          <a:p>
            <a:r>
              <a:rPr lang="en-US" dirty="0">
                <a:latin typeface="Inconsolata" pitchFamily="49" charset="77"/>
              </a:rPr>
              <a:t>	std::vector&lt;</a:t>
            </a:r>
            <a:r>
              <a:rPr lang="en-US" dirty="0" err="1">
                <a:latin typeface="Inconsolata" pitchFamily="49" charset="77"/>
              </a:rPr>
              <a:t>glm</a:t>
            </a:r>
            <a:r>
              <a:rPr lang="en-US" dirty="0">
                <a:latin typeface="Inconsolata" pitchFamily="49" charset="77"/>
              </a:rPr>
              <a:t>::</a:t>
            </a:r>
            <a:r>
              <a:rPr lang="en-US" b="1" dirty="0">
                <a:solidFill>
                  <a:schemeClr val="accent6"/>
                </a:solidFill>
                <a:latin typeface="Inconsolata" pitchFamily="49" charset="77"/>
              </a:rPr>
              <a:t>vec3</a:t>
            </a:r>
            <a:r>
              <a:rPr lang="en-US" dirty="0">
                <a:latin typeface="Inconsolata" pitchFamily="49" charset="77"/>
              </a:rPr>
              <a:t>&gt; verts;</a:t>
            </a:r>
          </a:p>
          <a:p>
            <a:r>
              <a:rPr lang="en-US" dirty="0">
                <a:latin typeface="Inconsolata" pitchFamily="49" charset="77"/>
              </a:rPr>
              <a:t>	std::vector&lt;Triangle&gt; faces;</a:t>
            </a:r>
          </a:p>
          <a:p>
            <a:r>
              <a:rPr lang="en-US" dirty="0">
                <a:latin typeface="Inconsolata" pitchFamily="49" charset="77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BA1B70-ACAF-BA42-A5C8-0CB1859387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AC166D-D46A-0B42-B6DC-C2B831B60F23}"/>
              </a:ext>
            </a:extLst>
          </p:cNvPr>
          <p:cNvSpPr txBox="1"/>
          <p:nvPr/>
        </p:nvSpPr>
        <p:spPr>
          <a:xfrm>
            <a:off x="7155418" y="4707267"/>
            <a:ext cx="484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chemeClr val="accent6"/>
                </a:solidFill>
                <a:latin typeface="Ubuntu" panose="020B0504030602030204" pitchFamily="34" charset="0"/>
              </a:rPr>
              <a:t>Works equally well for 3D triangle meshes</a:t>
            </a:r>
          </a:p>
        </p:txBody>
      </p:sp>
    </p:spTree>
    <p:extLst>
      <p:ext uri="{BB962C8B-B14F-4D97-AF65-F5344CB8AC3E}">
        <p14:creationId xmlns:p14="http://schemas.microsoft.com/office/powerpoint/2010/main" val="28225118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E85205-401E-C844-B440-8A740B88F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Triangles in 3D: Normal Vectors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F67C2D-5645-9D4F-BC74-55B7D2003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" y="1600201"/>
            <a:ext cx="6787581" cy="4756150"/>
          </a:xfrm>
        </p:spPr>
        <p:txBody>
          <a:bodyPr>
            <a:normAutofit fontScale="85000" lnSpcReduction="1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2D, every triangle is ‘facing’ in the same direction (out of the plane)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triangles can be facing in any direction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The direction a 3D triangle is facing can be quantified via its </a:t>
            </a:r>
            <a:r>
              <a:rPr lang="en-US" b="1" i="1" dirty="0"/>
              <a:t>normal vector </a:t>
            </a:r>
            <a:r>
              <a:rPr lang="en-US" dirty="0"/>
              <a:t>: the vector perpendicular to the plane of the triangle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What’s the normal used for?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Direction the normal faces determines the front (outside) vs. back (inside) of the triangle (renderers can skip ‘back-facing’ triangles)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Simulating interaction of light with surface (more on this later)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23B4-2CAC-0047-99D2-89B6D6CF1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92EDBD3-229D-1F4D-92B6-F384EDC35A26}"/>
              </a:ext>
            </a:extLst>
          </p:cNvPr>
          <p:cNvGrpSpPr/>
          <p:nvPr/>
        </p:nvGrpSpPr>
        <p:grpSpPr>
          <a:xfrm>
            <a:off x="7966743" y="1750627"/>
            <a:ext cx="1267323" cy="1124200"/>
            <a:chOff x="7966743" y="1750627"/>
            <a:chExt cx="1267323" cy="1124200"/>
          </a:xfrm>
        </p:grpSpPr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3FF1D9BB-2F3A-714D-A031-79C6ACF953B1}"/>
                </a:ext>
              </a:extLst>
            </p:cNvPr>
            <p:cNvSpPr/>
            <p:nvPr/>
          </p:nvSpPr>
          <p:spPr>
            <a:xfrm rot="2178818">
              <a:off x="7966743" y="1782307"/>
              <a:ext cx="1267323" cy="1092520"/>
            </a:xfrm>
            <a:prstGeom prst="triangle">
              <a:avLst/>
            </a:prstGeom>
            <a:solidFill>
              <a:srgbClr val="868686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1A8B47-3B4D-B94F-94A1-55F18E7EF3FF}"/>
                </a:ext>
              </a:extLst>
            </p:cNvPr>
            <p:cNvSpPr txBox="1"/>
            <p:nvPr/>
          </p:nvSpPr>
          <p:spPr>
            <a:xfrm>
              <a:off x="8007209" y="17506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" panose="020B0504030602030204" pitchFamily="34" charset="0"/>
                </a:rPr>
                <a:t>2D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67689F-B4E8-FE4A-91F1-4DF6E30B2E68}"/>
              </a:ext>
            </a:extLst>
          </p:cNvPr>
          <p:cNvGrpSpPr/>
          <p:nvPr/>
        </p:nvGrpSpPr>
        <p:grpSpPr>
          <a:xfrm>
            <a:off x="8029418" y="3555405"/>
            <a:ext cx="3356058" cy="2264039"/>
            <a:chOff x="8029418" y="3555405"/>
            <a:chExt cx="3356058" cy="2264039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8926F7E4-8E7B-744E-BBC8-4CE50F6C3D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418" y="3582762"/>
              <a:ext cx="3356058" cy="223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A2B43A-64F3-EB4B-A03C-116EFD202872}"/>
                </a:ext>
              </a:extLst>
            </p:cNvPr>
            <p:cNvSpPr txBox="1"/>
            <p:nvPr/>
          </p:nvSpPr>
          <p:spPr>
            <a:xfrm>
              <a:off x="10463049" y="355540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Ubuntu" panose="020B0504030602030204" pitchFamily="34" charset="0"/>
                </a:rPr>
                <a:t>3D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85A0078-0D86-5444-BF70-ECD25671710F}"/>
                </a:ext>
              </a:extLst>
            </p:cNvPr>
            <p:cNvSpPr/>
            <p:nvPr/>
          </p:nvSpPr>
          <p:spPr>
            <a:xfrm>
              <a:off x="9421474" y="4608401"/>
              <a:ext cx="185403" cy="1854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30468D6B-4881-A148-AD73-8CB08A23577C}"/>
                </a:ext>
              </a:extLst>
            </p:cNvPr>
            <p:cNvSpPr/>
            <p:nvPr/>
          </p:nvSpPr>
          <p:spPr>
            <a:xfrm rot="12223788">
              <a:off x="8594767" y="4455739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CAC1C13-7E61-0D44-AF2F-1A2A4458BD18}"/>
                    </a:ext>
                  </a:extLst>
                </p:cNvPr>
                <p:cNvSpPr txBox="1"/>
                <p:nvPr/>
              </p:nvSpPr>
              <p:spPr>
                <a:xfrm>
                  <a:off x="8177007" y="3919213"/>
                  <a:ext cx="4969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CAC1C13-7E61-0D44-AF2F-1A2A4458BD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7007" y="3919213"/>
                  <a:ext cx="496996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4436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D12DF-17AD-3E48-8308-AA854AD58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Triangle </a:t>
            </a:r>
            <a:r>
              <a:rPr lang="en-US" dirty="0" err="1"/>
              <a:t>Normals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B06900-F866-9543-A82B-EC48137DE3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" y="1600201"/>
                <a:ext cx="7467877" cy="4525963"/>
              </a:xfrm>
            </p:spPr>
            <p:txBody>
              <a:bodyPr>
                <a:normAutofit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How to obtain the vector perpendicular to the plane in which this triangle lies?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Have we seen any operation that constructs a vector that is perpendicular to others?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cross product!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×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denominator normalizes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en-US" dirty="0"/>
                  <a:t> to be a unit vector (length = 1)</a:t>
                </a:r>
              </a:p>
              <a:p>
                <a:pPr marL="1600200" lvl="2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Notational convention: the ^ accent means “a unit vector”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AB06900-F866-9543-A82B-EC48137DE3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" y="1600201"/>
                <a:ext cx="7467877" cy="4525963"/>
              </a:xfrm>
              <a:blipFill>
                <a:blip r:embed="rId2"/>
                <a:stretch>
                  <a:fillRect t="-840" r="-680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192E52-6645-D54A-AE71-4BEA1DD7B9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1346E1-A4E3-3240-835D-4151FE354C0F}"/>
              </a:ext>
            </a:extLst>
          </p:cNvPr>
          <p:cNvGrpSpPr/>
          <p:nvPr/>
        </p:nvGrpSpPr>
        <p:grpSpPr>
          <a:xfrm>
            <a:off x="8737600" y="1335657"/>
            <a:ext cx="2709388" cy="2339261"/>
            <a:chOff x="7724842" y="1119603"/>
            <a:chExt cx="3553429" cy="3067998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71CB352E-5435-934A-A2E1-79FF6B632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2213" y="1600201"/>
              <a:ext cx="3356058" cy="2236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4991253-3395-D648-9434-88A312B46265}"/>
                    </a:ext>
                  </a:extLst>
                </p:cNvPr>
                <p:cNvSpPr txBox="1"/>
                <p:nvPr/>
              </p:nvSpPr>
              <p:spPr>
                <a:xfrm>
                  <a:off x="7724842" y="2886767"/>
                  <a:ext cx="746007" cy="605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4991253-3395-D648-9434-88A312B46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842" y="2886767"/>
                  <a:ext cx="746007" cy="60548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FC3C5D5-3562-5140-953A-1BF585EE822E}"/>
                </a:ext>
              </a:extLst>
            </p:cNvPr>
            <p:cNvSpPr/>
            <p:nvPr/>
          </p:nvSpPr>
          <p:spPr>
            <a:xfrm>
              <a:off x="8267123" y="3055676"/>
              <a:ext cx="185403" cy="18540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909EB7-6040-0745-B128-537BEBFAA81A}"/>
                </a:ext>
              </a:extLst>
            </p:cNvPr>
            <p:cNvSpPr/>
            <p:nvPr/>
          </p:nvSpPr>
          <p:spPr>
            <a:xfrm>
              <a:off x="9600242" y="1626329"/>
              <a:ext cx="185403" cy="18540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F74DD5A-A8F2-ED44-B464-56036584D867}"/>
                </a:ext>
              </a:extLst>
            </p:cNvPr>
            <p:cNvSpPr/>
            <p:nvPr/>
          </p:nvSpPr>
          <p:spPr>
            <a:xfrm>
              <a:off x="10175157" y="3531854"/>
              <a:ext cx="185403" cy="185403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EE2426-C67B-2048-92A2-89794DBEC675}"/>
                    </a:ext>
                  </a:extLst>
                </p:cNvPr>
                <p:cNvSpPr txBox="1"/>
                <p:nvPr/>
              </p:nvSpPr>
              <p:spPr>
                <a:xfrm>
                  <a:off x="9853530" y="3582116"/>
                  <a:ext cx="755342" cy="605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EE2426-C67B-2048-92A2-89794DBEC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3530" y="3582116"/>
                  <a:ext cx="755342" cy="605485"/>
                </a:xfrm>
                <a:prstGeom prst="rect">
                  <a:avLst/>
                </a:prstGeom>
                <a:blipFill>
                  <a:blip r:embed="rId5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5D2621-7CD4-234D-8221-A8937C5C2784}"/>
                    </a:ext>
                  </a:extLst>
                </p:cNvPr>
                <p:cNvSpPr txBox="1"/>
                <p:nvPr/>
              </p:nvSpPr>
              <p:spPr>
                <a:xfrm>
                  <a:off x="9531903" y="1119603"/>
                  <a:ext cx="755342" cy="60548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b="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55D2621-7CD4-234D-8221-A8937C5C27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903" y="1119603"/>
                  <a:ext cx="755342" cy="60548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6D3EF2-7E83-D048-87DD-A00E8250EABE}"/>
              </a:ext>
            </a:extLst>
          </p:cNvPr>
          <p:cNvGrpSpPr/>
          <p:nvPr/>
        </p:nvGrpSpPr>
        <p:grpSpPr>
          <a:xfrm>
            <a:off x="8737600" y="3786292"/>
            <a:ext cx="2709388" cy="2339261"/>
            <a:chOff x="8737600" y="3786292"/>
            <a:chExt cx="2709388" cy="23392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5943FD4-73C9-5647-B585-C7FD2F18A785}"/>
                </a:ext>
              </a:extLst>
            </p:cNvPr>
            <p:cNvGrpSpPr/>
            <p:nvPr/>
          </p:nvGrpSpPr>
          <p:grpSpPr>
            <a:xfrm>
              <a:off x="8737600" y="3786292"/>
              <a:ext cx="2709388" cy="2339261"/>
              <a:chOff x="7724842" y="1119603"/>
              <a:chExt cx="3553429" cy="3067998"/>
            </a:xfrm>
          </p:grpSpPr>
          <p:pic>
            <p:nvPicPr>
              <p:cNvPr id="20" name="Picture 2">
                <a:extLst>
                  <a:ext uri="{FF2B5EF4-FFF2-40B4-BE49-F238E27FC236}">
                    <a16:creationId xmlns:a16="http://schemas.microsoft.com/office/drawing/2014/main" id="{05826EE7-6F2E-9244-B011-4ED21A2C1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213" y="1600201"/>
                <a:ext cx="3356058" cy="223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22B1E02-8B82-1541-836A-5E35837BE469}"/>
                      </a:ext>
                    </a:extLst>
                  </p:cNvPr>
                  <p:cNvSpPr txBox="1"/>
                  <p:nvPr/>
                </p:nvSpPr>
                <p:spPr>
                  <a:xfrm>
                    <a:off x="7724842" y="2886767"/>
                    <a:ext cx="746007" cy="6054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C22B1E02-8B82-1541-836A-5E35837BE4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4842" y="2886767"/>
                    <a:ext cx="746007" cy="60548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04A45CF-FF45-A445-9F31-FD9D559CFF46}"/>
                  </a:ext>
                </a:extLst>
              </p:cNvPr>
              <p:cNvSpPr/>
              <p:nvPr/>
            </p:nvSpPr>
            <p:spPr>
              <a:xfrm>
                <a:off x="8267123" y="3055676"/>
                <a:ext cx="185403" cy="18540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E80E935-EBE3-C54F-9DE0-1043F3CAD853}"/>
                  </a:ext>
                </a:extLst>
              </p:cNvPr>
              <p:cNvSpPr/>
              <p:nvPr/>
            </p:nvSpPr>
            <p:spPr>
              <a:xfrm>
                <a:off x="9600242" y="1626329"/>
                <a:ext cx="185403" cy="18540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8AC3C78-FA33-534C-BDEC-BCF3A7A559B8}"/>
                  </a:ext>
                </a:extLst>
              </p:cNvPr>
              <p:cNvSpPr/>
              <p:nvPr/>
            </p:nvSpPr>
            <p:spPr>
              <a:xfrm>
                <a:off x="10175157" y="3531854"/>
                <a:ext cx="185403" cy="18540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5578CDA-B913-F044-A25D-4C0414828531}"/>
                      </a:ext>
                    </a:extLst>
                  </p:cNvPr>
                  <p:cNvSpPr txBox="1"/>
                  <p:nvPr/>
                </p:nvSpPr>
                <p:spPr>
                  <a:xfrm>
                    <a:off x="9853530" y="3582116"/>
                    <a:ext cx="755342" cy="6054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5578CDA-B913-F044-A25D-4C041482853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53530" y="3582116"/>
                    <a:ext cx="755342" cy="6054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4BCB253-3280-2D4E-802D-936B669AF97F}"/>
                      </a:ext>
                    </a:extLst>
                  </p:cNvPr>
                  <p:cNvSpPr txBox="1"/>
                  <p:nvPr/>
                </p:nvSpPr>
                <p:spPr>
                  <a:xfrm>
                    <a:off x="9531903" y="1119603"/>
                    <a:ext cx="755342" cy="6054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2400" b="0" dirty="0">
                      <a:solidFill>
                        <a:schemeClr val="accent3">
                          <a:lumMod val="75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04BCB253-3280-2D4E-802D-936B669AF9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1903" y="1119603"/>
                    <a:ext cx="755342" cy="60548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840FFA-E451-C54B-9951-AF0C4A82FE87}"/>
                </a:ext>
              </a:extLst>
            </p:cNvPr>
            <p:cNvSpPr/>
            <p:nvPr/>
          </p:nvSpPr>
          <p:spPr>
            <a:xfrm>
              <a:off x="9930030" y="4955666"/>
              <a:ext cx="185403" cy="1854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83E12E0-D095-1642-B3CA-6F25DB8E10DD}"/>
                    </a:ext>
                  </a:extLst>
                </p:cNvPr>
                <p:cNvSpPr txBox="1"/>
                <p:nvPr/>
              </p:nvSpPr>
              <p:spPr>
                <a:xfrm>
                  <a:off x="8748764" y="4299711"/>
                  <a:ext cx="45121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83E12E0-D095-1642-B3CA-6F25DB8E1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8764" y="4299711"/>
                  <a:ext cx="451214" cy="461665"/>
                </a:xfrm>
                <a:prstGeom prst="rect">
                  <a:avLst/>
                </a:prstGeom>
                <a:blipFill>
                  <a:blip r:embed="rId10"/>
                  <a:stretch>
                    <a:fillRect t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55C2047A-6C53-BB40-81AC-64E058FC18FD}"/>
                </a:ext>
              </a:extLst>
            </p:cNvPr>
            <p:cNvSpPr/>
            <p:nvPr/>
          </p:nvSpPr>
          <p:spPr>
            <a:xfrm rot="777967">
              <a:off x="9273427" y="5470527"/>
              <a:ext cx="1357077" cy="11923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B399B12E-DABE-2F4B-AD61-353D440C5466}"/>
                </a:ext>
              </a:extLst>
            </p:cNvPr>
            <p:cNvSpPr/>
            <p:nvPr/>
          </p:nvSpPr>
          <p:spPr>
            <a:xfrm rot="18899457">
              <a:off x="9037797" y="4724262"/>
              <a:ext cx="1357077" cy="119232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22EE692F-6548-954A-810D-0DD69967334F}"/>
                </a:ext>
              </a:extLst>
            </p:cNvPr>
            <p:cNvSpPr/>
            <p:nvPr/>
          </p:nvSpPr>
          <p:spPr>
            <a:xfrm rot="12223788">
              <a:off x="9103323" y="4803004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9D1714A-D447-974D-AC94-D38208539551}"/>
                    </a:ext>
                  </a:extLst>
                </p:cNvPr>
                <p:cNvSpPr txBox="1"/>
                <p:nvPr/>
              </p:nvSpPr>
              <p:spPr>
                <a:xfrm rot="804621">
                  <a:off x="9429465" y="5505534"/>
                  <a:ext cx="979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9D1714A-D447-974D-AC94-D382085395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04621">
                  <a:off x="9429465" y="5505534"/>
                  <a:ext cx="97943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8B831CC-2A47-0041-96F5-82C4D4C6A9F3}"/>
                    </a:ext>
                  </a:extLst>
                </p:cNvPr>
                <p:cNvSpPr txBox="1"/>
                <p:nvPr/>
              </p:nvSpPr>
              <p:spPr>
                <a:xfrm rot="18916854">
                  <a:off x="9265249" y="4225274"/>
                  <a:ext cx="9794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b="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8B831CC-2A47-0041-96F5-82C4D4C6A9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916854">
                  <a:off x="9265249" y="4225274"/>
                  <a:ext cx="979434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954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EE6E-4A24-254D-8EE9-AB0B3D29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i="1" dirty="0"/>
              <a:t>Vertex</a:t>
            </a:r>
            <a:r>
              <a:rPr lang="en-US" dirty="0"/>
              <a:t> </a:t>
            </a:r>
            <a:r>
              <a:rPr lang="en-US" dirty="0" err="1"/>
              <a:t>Normals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3CB635-E0FD-8144-BA3D-B663DBC3FC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599" y="1600201"/>
                <a:ext cx="5639851" cy="4525963"/>
              </a:xfrm>
            </p:spPr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define </a:t>
                </a:r>
                <a:r>
                  <a:rPr lang="en-US" dirty="0" err="1"/>
                  <a:t>normals</a:t>
                </a:r>
                <a:r>
                  <a:rPr lang="en-US" dirty="0"/>
                  <a:t> on each vertex by </a:t>
                </a:r>
                <a:r>
                  <a:rPr lang="en-US" b="1" i="1" dirty="0"/>
                  <a:t>interpolating</a:t>
                </a:r>
                <a:r>
                  <a:rPr lang="en-US" dirty="0"/>
                  <a:t> from its neighboring triangles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Interpolation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proportional to the area of triangle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...which is just ½ the length of the normal vector before normalization!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3CB635-E0FD-8144-BA3D-B663DBC3F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599" y="1600201"/>
                <a:ext cx="5639851" cy="4525963"/>
              </a:xfrm>
              <a:blipFill>
                <a:blip r:embed="rId2"/>
                <a:stretch>
                  <a:fillRect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1B339C-807F-F64C-B7A0-7FB1BFA6E5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F0FEAC-3744-8042-907C-3774259AC98E}"/>
              </a:ext>
            </a:extLst>
          </p:cNvPr>
          <p:cNvGrpSpPr/>
          <p:nvPr/>
        </p:nvGrpSpPr>
        <p:grpSpPr>
          <a:xfrm>
            <a:off x="9633102" y="1227270"/>
            <a:ext cx="2558898" cy="2811602"/>
            <a:chOff x="9633102" y="1227270"/>
            <a:chExt cx="2558898" cy="28116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91EE3C-F440-4E48-B90A-B4E7D8454E17}"/>
                    </a:ext>
                  </a:extLst>
                </p:cNvPr>
                <p:cNvSpPr txBox="1"/>
                <p:nvPr/>
              </p:nvSpPr>
              <p:spPr>
                <a:xfrm>
                  <a:off x="10978545" y="1227270"/>
                  <a:ext cx="59105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C91EE3C-F440-4E48-B90A-B4E7D8454E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78545" y="1227270"/>
                  <a:ext cx="591059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639C744-BB73-6D40-AFD8-FC53364A9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33102" y="2333465"/>
              <a:ext cx="2558898" cy="1705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4FB88EE-C6E6-1144-BD33-71C0E746F2F8}"/>
                </a:ext>
              </a:extLst>
            </p:cNvPr>
            <p:cNvSpPr/>
            <p:nvPr/>
          </p:nvSpPr>
          <p:spPr>
            <a:xfrm>
              <a:off x="10900381" y="2361669"/>
              <a:ext cx="185403" cy="1854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9049E7E5-112F-534C-B4BF-89674A7864B0}"/>
                </a:ext>
              </a:extLst>
            </p:cNvPr>
            <p:cNvSpPr/>
            <p:nvPr/>
          </p:nvSpPr>
          <p:spPr>
            <a:xfrm rot="16200000">
              <a:off x="10513810" y="1919631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94042A-7813-DB4A-AF80-AF3E3C2C6FD5}"/>
              </a:ext>
            </a:extLst>
          </p:cNvPr>
          <p:cNvGrpSpPr/>
          <p:nvPr/>
        </p:nvGrpSpPr>
        <p:grpSpPr>
          <a:xfrm>
            <a:off x="8590999" y="3218831"/>
            <a:ext cx="1921295" cy="1234320"/>
            <a:chOff x="8590999" y="3218831"/>
            <a:chExt cx="1921295" cy="1234320"/>
          </a:xfrm>
        </p:grpSpPr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1D735AA1-6CD3-9844-98AE-E93A42715CDB}"/>
                </a:ext>
              </a:extLst>
            </p:cNvPr>
            <p:cNvSpPr/>
            <p:nvPr/>
          </p:nvSpPr>
          <p:spPr>
            <a:xfrm>
              <a:off x="9210751" y="3218831"/>
              <a:ext cx="398974" cy="29639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63D8B01-1B33-CE41-B28D-905EC70D1FA7}"/>
                    </a:ext>
                  </a:extLst>
                </p:cNvPr>
                <p:cNvSpPr txBox="1"/>
                <p:nvPr/>
              </p:nvSpPr>
              <p:spPr>
                <a:xfrm>
                  <a:off x="8590999" y="3613882"/>
                  <a:ext cx="1921295" cy="8392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63D8B01-1B33-CE41-B28D-905EC70D1F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0999" y="3613882"/>
                  <a:ext cx="1921295" cy="839269"/>
                </a:xfrm>
                <a:prstGeom prst="rect">
                  <a:avLst/>
                </a:prstGeom>
                <a:blipFill>
                  <a:blip r:embed="rId5"/>
                  <a:stretch>
                    <a:fillRect l="-11842" t="-123881" b="-1746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A5D5B1-E862-9C47-B8F8-8CEFD6AA7A8B}"/>
              </a:ext>
            </a:extLst>
          </p:cNvPr>
          <p:cNvGrpSpPr/>
          <p:nvPr/>
        </p:nvGrpSpPr>
        <p:grpSpPr>
          <a:xfrm>
            <a:off x="6394789" y="1771171"/>
            <a:ext cx="3400083" cy="2267701"/>
            <a:chOff x="6394789" y="1771171"/>
            <a:chExt cx="3400083" cy="2267701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98E7E36-BF72-D647-8959-5BE199A254D9}"/>
                </a:ext>
              </a:extLst>
            </p:cNvPr>
            <p:cNvSpPr/>
            <p:nvPr/>
          </p:nvSpPr>
          <p:spPr>
            <a:xfrm rot="15220306">
              <a:off x="7294206" y="2555883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F162DC8-3D55-2E42-86A7-AD05DE6DE3F6}"/>
                </a:ext>
              </a:extLst>
            </p:cNvPr>
            <p:cNvGrpSpPr/>
            <p:nvPr/>
          </p:nvGrpSpPr>
          <p:grpSpPr>
            <a:xfrm>
              <a:off x="6596776" y="1967023"/>
              <a:ext cx="2558898" cy="2071849"/>
              <a:chOff x="7922213" y="1119603"/>
              <a:chExt cx="3356058" cy="2717280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6FB8F8A-95EA-4141-A9E3-E7EDC38A76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2213" y="1600201"/>
                <a:ext cx="3356058" cy="2236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7080B2E-8B2F-0749-9D79-8E352AEBD9DC}"/>
                  </a:ext>
                </a:extLst>
              </p:cNvPr>
              <p:cNvSpPr/>
              <p:nvPr/>
            </p:nvSpPr>
            <p:spPr>
              <a:xfrm>
                <a:off x="9600242" y="1626329"/>
                <a:ext cx="185403" cy="185403"/>
              </a:xfrm>
              <a:prstGeom prst="ellips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0F89651-8ADA-1E43-BDEB-DE66EE3B92D1}"/>
                      </a:ext>
                    </a:extLst>
                  </p:cNvPr>
                  <p:cNvSpPr txBox="1"/>
                  <p:nvPr/>
                </p:nvSpPr>
                <p:spPr>
                  <a:xfrm>
                    <a:off x="9531902" y="1119603"/>
                    <a:ext cx="584124" cy="60548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en-US" sz="2400" b="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0F89651-8ADA-1E43-BDEB-DE66EE3B9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31902" y="1119603"/>
                    <a:ext cx="584124" cy="60548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C7024C-899B-3C45-81A3-E06DBB7E4153}"/>
                </a:ext>
              </a:extLst>
            </p:cNvPr>
            <p:cNvSpPr/>
            <p:nvPr/>
          </p:nvSpPr>
          <p:spPr>
            <a:xfrm>
              <a:off x="7651896" y="3081988"/>
              <a:ext cx="185403" cy="1854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63CA15C-194F-1C43-B61F-61710CB42759}"/>
                </a:ext>
              </a:extLst>
            </p:cNvPr>
            <p:cNvSpPr/>
            <p:nvPr/>
          </p:nvSpPr>
          <p:spPr>
            <a:xfrm rot="12223788">
              <a:off x="6825189" y="2929326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31BDC14-064B-F147-9BC0-8ACF6813B938}"/>
                </a:ext>
              </a:extLst>
            </p:cNvPr>
            <p:cNvSpPr/>
            <p:nvPr/>
          </p:nvSpPr>
          <p:spPr>
            <a:xfrm>
              <a:off x="8240943" y="3053013"/>
              <a:ext cx="185403" cy="18540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3E4C392E-B262-5549-861A-A38F1FA1849B}"/>
                </a:ext>
              </a:extLst>
            </p:cNvPr>
            <p:cNvSpPr/>
            <p:nvPr/>
          </p:nvSpPr>
          <p:spPr>
            <a:xfrm rot="20229538">
              <a:off x="8296583" y="2911353"/>
              <a:ext cx="958544" cy="10089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07D561-B840-7E4F-A076-6848688A7EEE}"/>
                    </a:ext>
                  </a:extLst>
                </p:cNvPr>
                <p:cNvSpPr txBox="1"/>
                <p:nvPr/>
              </p:nvSpPr>
              <p:spPr>
                <a:xfrm>
                  <a:off x="9206314" y="2424069"/>
                  <a:ext cx="5885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D07D561-B840-7E4F-A076-6848688A7E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6314" y="2424069"/>
                  <a:ext cx="588558" cy="461665"/>
                </a:xfrm>
                <a:prstGeom prst="rect">
                  <a:avLst/>
                </a:prstGeom>
                <a:blipFill>
                  <a:blip r:embed="rId7"/>
                  <a:stretch>
                    <a:fillRect t="-2703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F6AF64-2649-0348-B966-A54533A7607D}"/>
                    </a:ext>
                  </a:extLst>
                </p:cNvPr>
                <p:cNvSpPr txBox="1"/>
                <p:nvPr/>
              </p:nvSpPr>
              <p:spPr>
                <a:xfrm>
                  <a:off x="7148681" y="1771171"/>
                  <a:ext cx="5885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8F6AF64-2649-0348-B966-A54533A760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8681" y="1771171"/>
                  <a:ext cx="588558" cy="461665"/>
                </a:xfrm>
                <a:prstGeom prst="rect">
                  <a:avLst/>
                </a:prstGeom>
                <a:blipFill>
                  <a:blip r:embed="rId8"/>
                  <a:stretch>
                    <a:fillRect t="-2703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000B55-A742-8540-8DD9-377EE2164F59}"/>
                    </a:ext>
                  </a:extLst>
                </p:cNvPr>
                <p:cNvSpPr txBox="1"/>
                <p:nvPr/>
              </p:nvSpPr>
              <p:spPr>
                <a:xfrm>
                  <a:off x="6394789" y="2375499"/>
                  <a:ext cx="581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240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acc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76000B55-A742-8540-8DD9-377EE2164F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789" y="2375499"/>
                  <a:ext cx="581441" cy="461665"/>
                </a:xfrm>
                <a:prstGeom prst="rect">
                  <a:avLst/>
                </a:prstGeom>
                <a:blipFill>
                  <a:blip r:embed="rId9"/>
                  <a:stretch>
                    <a:fillRect t="-2703"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Picture 2">
            <a:extLst>
              <a:ext uri="{FF2B5EF4-FFF2-40B4-BE49-F238E27FC236}">
                <a16:creationId xmlns:a16="http://schemas.microsoft.com/office/drawing/2014/main" id="{D2283B58-BED0-E243-97E6-A1009E0E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941" y="4453151"/>
            <a:ext cx="1617581" cy="126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40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B537-02D2-5C4F-89CB-D6371C3DE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</a:t>
            </a:r>
            <a:r>
              <a:rPr lang="en-US" i="1" dirty="0"/>
              <a:t>Vertex</a:t>
            </a:r>
            <a:r>
              <a:rPr lang="en-US" dirty="0"/>
              <a:t> </a:t>
            </a:r>
            <a:r>
              <a:rPr lang="en-US" dirty="0" err="1"/>
              <a:t>Normals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7F0A85-EF34-0647-A73B-4E3098C23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Why do we care about computing </a:t>
            </a:r>
            <a:r>
              <a:rPr lang="en-US" dirty="0" err="1"/>
              <a:t>normals</a:t>
            </a:r>
            <a:r>
              <a:rPr lang="en-US" dirty="0"/>
              <a:t> on vertices?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As we’ll see later, it’ll make the difference between rendering ‘smooth’ vs. ‘faceted’ surfaces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27C51-E222-C142-ADA5-D19B07D126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8194" name="Picture 2" descr="Introduction to Shading (Normals, Vertex Normals and Facing Ratio)">
            <a:extLst>
              <a:ext uri="{FF2B5EF4-FFF2-40B4-BE49-F238E27FC236}">
                <a16:creationId xmlns:a16="http://schemas.microsoft.com/office/drawing/2014/main" id="{5FDE122B-74D4-2A4F-BE4F-33B43E0DF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206" y="3429000"/>
            <a:ext cx="5923587" cy="313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68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3DD3-8293-0147-BB30-283BB5E8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File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7CB-7C5A-064C-A215-27AB50ED6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756150"/>
          </a:xfrm>
        </p:spPr>
        <p:txBody>
          <a:bodyPr>
            <a:normAutofit fontScale="775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How do we store triangle meshes on disk?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Each 3D software package has its own file format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3D Studio MAX: 3DS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Maya: MA, MB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Blender: BLEN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There are also open interchange formats for moving data between applications (e.g. create geometry in one piece of software, then render it in another)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DAE (</a:t>
            </a:r>
            <a:r>
              <a:rPr lang="en-US" dirty="0" err="1"/>
              <a:t>Collada</a:t>
            </a:r>
            <a:r>
              <a:rPr lang="en-US" dirty="0"/>
              <a:t>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PLY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STL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OFF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OBJ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DF57-E8AE-1A40-BC82-09F035C3B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9218" name="Picture 2" descr="Autodesk Maya Logo Download Vector">
            <a:extLst>
              <a:ext uri="{FF2B5EF4-FFF2-40B4-BE49-F238E27FC236}">
                <a16:creationId xmlns:a16="http://schemas.microsoft.com/office/drawing/2014/main" id="{B1BAEF2F-5FA2-EB47-8911-57C083E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92" y="2900357"/>
            <a:ext cx="1116198" cy="37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3DS Max Logo (Autodesk) Download Vector">
            <a:extLst>
              <a:ext uri="{FF2B5EF4-FFF2-40B4-BE49-F238E27FC236}">
                <a16:creationId xmlns:a16="http://schemas.microsoft.com/office/drawing/2014/main" id="{2813656F-DD22-E54B-8086-89FEF192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37" y="2470649"/>
            <a:ext cx="1449345" cy="4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ogo — blender.org">
            <a:extLst>
              <a:ext uri="{FF2B5EF4-FFF2-40B4-BE49-F238E27FC236}">
                <a16:creationId xmlns:a16="http://schemas.microsoft.com/office/drawing/2014/main" id="{9037A2CC-6C15-2A4D-A6A7-7196FD10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80" y="2900357"/>
            <a:ext cx="2147613" cy="6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26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23DD3-8293-0147-BB30-283BB5E8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Mesh File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7237CB-7C5A-064C-A215-27AB50ED67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756150"/>
          </a:xfrm>
        </p:spPr>
        <p:txBody>
          <a:bodyPr>
            <a:normAutofit fontScale="775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How do we store triangle meshes on disk?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Each 3D software package has its own file format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3D Studio MAX: 3DS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Maya: MA, MB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Blender: BLEN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...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There are also open interchange formats for moving data between applications (e.g. create geometry in one piece of software, then render it in another)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DAE (</a:t>
            </a:r>
            <a:r>
              <a:rPr lang="en-US" dirty="0" err="1"/>
              <a:t>Collada</a:t>
            </a:r>
            <a:r>
              <a:rPr lang="en-US" dirty="0"/>
              <a:t>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PLY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STL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OFF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/>
                </a:solidFill>
              </a:rPr>
              <a:t>OBJ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DF57-E8AE-1A40-BC82-09F035C3B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9218" name="Picture 2" descr="Autodesk Maya Logo Download Vector">
            <a:extLst>
              <a:ext uri="{FF2B5EF4-FFF2-40B4-BE49-F238E27FC236}">
                <a16:creationId xmlns:a16="http://schemas.microsoft.com/office/drawing/2014/main" id="{B1BAEF2F-5FA2-EB47-8911-57C083EC9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92" y="2900357"/>
            <a:ext cx="1116198" cy="37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3DS Max Logo (Autodesk) Download Vector">
            <a:extLst>
              <a:ext uri="{FF2B5EF4-FFF2-40B4-BE49-F238E27FC236}">
                <a16:creationId xmlns:a16="http://schemas.microsoft.com/office/drawing/2014/main" id="{2813656F-DD22-E54B-8086-89FEF1924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537" y="2470649"/>
            <a:ext cx="1449345" cy="4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ogo — blender.org">
            <a:extLst>
              <a:ext uri="{FF2B5EF4-FFF2-40B4-BE49-F238E27FC236}">
                <a16:creationId xmlns:a16="http://schemas.microsoft.com/office/drawing/2014/main" id="{9037A2CC-6C15-2A4D-A6A7-7196FD103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580" y="2900357"/>
            <a:ext cx="2147613" cy="65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4CA4EA-1DDF-8144-A89D-BCAC914FECDD}"/>
              </a:ext>
            </a:extLst>
          </p:cNvPr>
          <p:cNvSpPr txBox="1"/>
          <p:nvPr/>
        </p:nvSpPr>
        <p:spPr>
          <a:xfrm>
            <a:off x="2787342" y="5856212"/>
            <a:ext cx="513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Ubuntu" panose="020B0504030602030204" pitchFamily="34" charset="0"/>
              </a:rPr>
              <a:t>This is probably the simplest and most common</a:t>
            </a:r>
          </a:p>
        </p:txBody>
      </p:sp>
    </p:spTree>
    <p:extLst>
      <p:ext uri="{BB962C8B-B14F-4D97-AF65-F5344CB8AC3E}">
        <p14:creationId xmlns:p14="http://schemas.microsoft.com/office/powerpoint/2010/main" val="4204038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e15463b29_0_30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2D Vector Graphics</a:t>
            </a:r>
            <a:endParaRPr/>
          </a:p>
        </p:txBody>
      </p:sp>
      <p:sp>
        <p:nvSpPr>
          <p:cNvPr id="317" name="Google Shape;317;gee15463b29_0_305"/>
          <p:cNvSpPr txBox="1">
            <a:spLocks noGrp="1"/>
          </p:cNvSpPr>
          <p:nvPr>
            <p:ph type="body" idx="1"/>
          </p:nvPr>
        </p:nvSpPr>
        <p:spPr>
          <a:xfrm>
            <a:off x="609600" y="2748425"/>
            <a:ext cx="5384700" cy="3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Typography + Graphic Design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Mathematical descriptions of smooth curves</a:t>
            </a:r>
            <a:endParaRPr/>
          </a:p>
        </p:txBody>
      </p:sp>
      <p:sp>
        <p:nvSpPr>
          <p:cNvPr id="318" name="Google Shape;318;gee15463b29_0_305"/>
          <p:cNvSpPr txBox="1">
            <a:spLocks noGrp="1"/>
          </p:cNvSpPr>
          <p:nvPr>
            <p:ph type="body" idx="2"/>
          </p:nvPr>
        </p:nvSpPr>
        <p:spPr>
          <a:xfrm>
            <a:off x="6197600" y="2748500"/>
            <a:ext cx="5384700" cy="33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Animation</a:t>
            </a:r>
            <a:endParaRPr/>
          </a:p>
          <a:p>
            <a:pPr marL="45720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Char char="-"/>
            </a:pPr>
            <a:r>
              <a:rPr lang="en-US"/>
              <a:t>Mathematical description of an object whose state (i.e. position, pose) changes over time</a:t>
            </a:r>
            <a:endParaRPr/>
          </a:p>
        </p:txBody>
      </p:sp>
      <p:sp>
        <p:nvSpPr>
          <p:cNvPr id="319" name="Google Shape;319;gee15463b29_0_30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20" name="Google Shape;320;gee15463b29_0_30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</a:pPr>
            <a:r>
              <a:rPr lang="en-US"/>
              <a:t>In both cases, it’s much better to have some underlying representation of the objects behind the pixels</a:t>
            </a:r>
            <a:endParaRPr/>
          </a:p>
        </p:txBody>
      </p:sp>
      <p:sp>
        <p:nvSpPr>
          <p:cNvPr id="321" name="Google Shape;321;gee15463b29_0_305"/>
          <p:cNvSpPr txBox="1"/>
          <p:nvPr/>
        </p:nvSpPr>
        <p:spPr>
          <a:xfrm>
            <a:off x="609500" y="5648390"/>
            <a:ext cx="1067851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This is where the ‘vector’ in ‘vector graphics’ comes from: we’ll use vectors</a:t>
            </a:r>
            <a:br>
              <a:rPr lang="en-US" sz="2000" b="0" i="0" u="none" strike="noStrike" cap="non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en-US" sz="2000" b="0" i="0" u="none" strike="noStrike" cap="none">
                <a:solidFill>
                  <a:schemeClr val="accent5"/>
                </a:solidFill>
                <a:latin typeface="Ubuntu"/>
                <a:ea typeface="Ubuntu"/>
                <a:cs typeface="Ubuntu"/>
                <a:sym typeface="Ubuntu"/>
              </a:rPr>
              <a:t>(a mathematical object) to describe the shapes of our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C546-881C-4644-BDEA-87DD46DE1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OBJ File Format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E736A-A82E-944D-9EC8-45C89FB06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Plain text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Defines lists of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Vertex positions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Vertex </a:t>
            </a:r>
            <a:r>
              <a:rPr lang="en-US" dirty="0" err="1"/>
              <a:t>normals</a:t>
            </a:r>
            <a:endParaRPr lang="en-US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Texture coordinates (we’ll talk more about these later)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Polygonal faces (usually triangles)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Very simple to parse!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450AA9-4925-994F-B841-F62421E1910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Example OBJ file (describes a two-triangle rectangle):</a:t>
            </a:r>
          </a:p>
          <a:p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# positions</a:t>
            </a:r>
          </a:p>
          <a:p>
            <a:r>
              <a:rPr lang="en-US" dirty="0">
                <a:latin typeface="Inconsolata" pitchFamily="49" charset="77"/>
              </a:rPr>
              <a:t>v 0 0 0 </a:t>
            </a:r>
          </a:p>
          <a:p>
            <a:r>
              <a:rPr lang="en-US" dirty="0">
                <a:latin typeface="Inconsolata" pitchFamily="49" charset="77"/>
              </a:rPr>
              <a:t>v 1 0 0</a:t>
            </a:r>
          </a:p>
          <a:p>
            <a:r>
              <a:rPr lang="en-US" dirty="0">
                <a:latin typeface="Inconsolata" pitchFamily="49" charset="77"/>
              </a:rPr>
              <a:t>v 0 1 0</a:t>
            </a:r>
          </a:p>
          <a:p>
            <a:r>
              <a:rPr lang="en-US" dirty="0">
                <a:latin typeface="Inconsolata" pitchFamily="49" charset="77"/>
              </a:rPr>
              <a:t>v 1 1 0 </a:t>
            </a:r>
          </a:p>
          <a:p>
            <a:r>
              <a:rPr lang="en-US" dirty="0">
                <a:latin typeface="Inconsolata" pitchFamily="49" charset="77"/>
              </a:rPr>
              <a:t>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#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normals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Inconsolata" pitchFamily="49" charset="77"/>
            </a:endParaRPr>
          </a:p>
          <a:p>
            <a:r>
              <a:rPr lang="en-US" dirty="0" err="1">
                <a:latin typeface="Inconsolata" pitchFamily="49" charset="77"/>
              </a:rPr>
              <a:t>vn</a:t>
            </a:r>
            <a:r>
              <a:rPr lang="en-US" dirty="0">
                <a:latin typeface="Inconsolata" pitchFamily="49" charset="77"/>
              </a:rPr>
              <a:t> 0 0 1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# faces (position index//normal index)</a:t>
            </a:r>
          </a:p>
          <a:p>
            <a:r>
              <a:rPr lang="en-US" dirty="0">
                <a:latin typeface="Inconsolata" pitchFamily="49" charset="77"/>
              </a:rPr>
              <a:t>f 1//1 2//1 3//1</a:t>
            </a:r>
          </a:p>
          <a:p>
            <a:r>
              <a:rPr lang="en-US" dirty="0">
                <a:latin typeface="Inconsolata" pitchFamily="49" charset="77"/>
              </a:rPr>
              <a:t>f 3//1 2//1 4//1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C6BC9-5D6E-2D43-A9E1-118409C4BB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3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4CE2-AA28-5C49-9069-E66F84E6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1D97-143F-3645-96D8-29CCC9CB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857748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Write down an OBJ file that specifies this tetrahedron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Don’t worry about </a:t>
            </a:r>
            <a:r>
              <a:rPr lang="en-US" sz="2400" dirty="0" err="1"/>
              <a:t>normals</a:t>
            </a:r>
            <a:r>
              <a:rPr lang="en-US" sz="2400" dirty="0"/>
              <a:t> (just vertex positions and face indices)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FA021-43A1-6A4D-9A25-934873877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 dirty="0"/>
          </a:p>
        </p:txBody>
      </p:sp>
      <p:pic>
        <p:nvPicPr>
          <p:cNvPr id="1026" name="Picture 2" descr="Art of Problem Solving">
            <a:extLst>
              <a:ext uri="{FF2B5EF4-FFF2-40B4-BE49-F238E27FC236}">
                <a16:creationId xmlns:a16="http://schemas.microsoft.com/office/drawing/2014/main" id="{0DCEAD2A-6A19-3241-9738-15C6C8DA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519" y="3061213"/>
            <a:ext cx="2808044" cy="2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8A2235-ADB4-2946-A186-58DC1595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14" y="3142960"/>
            <a:ext cx="2827774" cy="27287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B14B10-1E60-724A-8A98-7A984FC4651E}"/>
              </a:ext>
            </a:extLst>
          </p:cNvPr>
          <p:cNvSpPr/>
          <p:nvPr/>
        </p:nvSpPr>
        <p:spPr>
          <a:xfrm>
            <a:off x="2160236" y="5361506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FC448-E2FD-5148-BAF9-E7E121336B7D}"/>
              </a:ext>
            </a:extLst>
          </p:cNvPr>
          <p:cNvSpPr txBox="1"/>
          <p:nvPr/>
        </p:nvSpPr>
        <p:spPr>
          <a:xfrm>
            <a:off x="1748381" y="5520839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C82C17-B3E7-1444-9991-B46DAD86F099}"/>
              </a:ext>
            </a:extLst>
          </p:cNvPr>
          <p:cNvCxnSpPr>
            <a:cxnSpLocks/>
          </p:cNvCxnSpPr>
          <p:nvPr/>
        </p:nvCxnSpPr>
        <p:spPr>
          <a:xfrm>
            <a:off x="2268541" y="5493169"/>
            <a:ext cx="913100" cy="46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/>
              <p:nvPr/>
            </p:nvSpPr>
            <p:spPr>
              <a:xfrm>
                <a:off x="2885143" y="5471597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143" y="5471597"/>
                <a:ext cx="4026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8FAF0FE-5440-494E-84FB-418CA16F3ECE}"/>
              </a:ext>
            </a:extLst>
          </p:cNvPr>
          <p:cNvCxnSpPr>
            <a:cxnSpLocks/>
          </p:cNvCxnSpPr>
          <p:nvPr/>
        </p:nvCxnSpPr>
        <p:spPr>
          <a:xfrm flipV="1">
            <a:off x="2223947" y="4421570"/>
            <a:ext cx="2964" cy="9399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/>
              <p:nvPr/>
            </p:nvSpPr>
            <p:spPr>
              <a:xfrm>
                <a:off x="1754598" y="4134250"/>
                <a:ext cx="3818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4598" y="4134250"/>
                <a:ext cx="381835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036622A-C4CA-B943-A84F-3749F25C1B38}"/>
              </a:ext>
            </a:extLst>
          </p:cNvPr>
          <p:cNvCxnSpPr>
            <a:cxnSpLocks/>
          </p:cNvCxnSpPr>
          <p:nvPr/>
        </p:nvCxnSpPr>
        <p:spPr>
          <a:xfrm flipV="1">
            <a:off x="2285214" y="5097196"/>
            <a:ext cx="224914" cy="27338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/>
              <p:nvPr/>
            </p:nvSpPr>
            <p:spPr>
              <a:xfrm>
                <a:off x="2422390" y="4823760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000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2390" y="4823760"/>
                <a:ext cx="402674" cy="400110"/>
              </a:xfrm>
              <a:prstGeom prst="rect">
                <a:avLst/>
              </a:prstGeom>
              <a:blipFill>
                <a:blip r:embed="rId6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AA3308-17CD-5F49-9517-2AC1D6F03DD6}"/>
              </a:ext>
            </a:extLst>
          </p:cNvPr>
          <p:cNvSpPr txBox="1"/>
          <p:nvPr/>
        </p:nvSpPr>
        <p:spPr>
          <a:xfrm rot="164299">
            <a:off x="3490762" y="5559683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B0CC409-9E02-A847-8028-893F159FB19D}"/>
              </a:ext>
            </a:extLst>
          </p:cNvPr>
          <p:cNvSpPr txBox="1"/>
          <p:nvPr/>
        </p:nvSpPr>
        <p:spPr>
          <a:xfrm rot="2450882">
            <a:off x="3752273" y="5056710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CE48336-DFFA-D340-B768-0CE7A691C86C}"/>
              </a:ext>
            </a:extLst>
          </p:cNvPr>
          <p:cNvSpPr txBox="1"/>
          <p:nvPr/>
        </p:nvSpPr>
        <p:spPr>
          <a:xfrm rot="20390888">
            <a:off x="2722598" y="5019627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AD88345-B674-8D41-8D62-07E82C6EFB5C}"/>
              </a:ext>
            </a:extLst>
          </p:cNvPr>
          <p:cNvSpPr/>
          <p:nvPr/>
        </p:nvSpPr>
        <p:spPr>
          <a:xfrm>
            <a:off x="5226272" y="3059840"/>
            <a:ext cx="419100" cy="254755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BBC22BE-E11A-714D-B307-E36D209CAE94}"/>
              </a:ext>
            </a:extLst>
          </p:cNvPr>
          <p:cNvSpPr txBox="1"/>
          <p:nvPr/>
        </p:nvSpPr>
        <p:spPr>
          <a:xfrm>
            <a:off x="5695477" y="4161713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Height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869AE-FE51-5F43-9B79-607716603760}"/>
                  </a:ext>
                </a:extLst>
              </p:cNvPr>
              <p:cNvSpPr txBox="1"/>
              <p:nvPr/>
            </p:nvSpPr>
            <p:spPr>
              <a:xfrm>
                <a:off x="3485158" y="6223628"/>
                <a:ext cx="4712380" cy="395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latin typeface="Ubuntu" panose="020B0504030602030204" pitchFamily="34" charset="0"/>
                  </a:rPr>
                  <a:t>A fact you may find useful: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e>
                          <m:sup>
                            <m:r>
                              <a:rPr lang="en-US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°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=1/</m:t>
                        </m:r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e>
                    </m:fun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Ubuntu" panose="020B0504030602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00869AE-FE51-5F43-9B79-607716603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158" y="6223628"/>
                <a:ext cx="4712380" cy="395429"/>
              </a:xfrm>
              <a:prstGeom prst="rect">
                <a:avLst/>
              </a:prstGeom>
              <a:blipFill>
                <a:blip r:embed="rId7"/>
                <a:stretch>
                  <a:fillRect l="-1075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0116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4CE2-AA28-5C49-9069-E66F84E6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1D97-143F-3645-96D8-29CCC9CB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857748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Vertex positions for the base face:</a:t>
            </a:r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FA021-43A1-6A4D-9A25-934873877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 dirty="0"/>
          </a:p>
        </p:txBody>
      </p:sp>
      <p:pic>
        <p:nvPicPr>
          <p:cNvPr id="1026" name="Picture 2" descr="Art of Problem Solving">
            <a:extLst>
              <a:ext uri="{FF2B5EF4-FFF2-40B4-BE49-F238E27FC236}">
                <a16:creationId xmlns:a16="http://schemas.microsoft.com/office/drawing/2014/main" id="{0DCEAD2A-6A19-3241-9738-15C6C8DA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38" y="2792036"/>
            <a:ext cx="2808044" cy="2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B14B10-1E60-724A-8A98-7A984FC4651E}"/>
              </a:ext>
            </a:extLst>
          </p:cNvPr>
          <p:cNvSpPr/>
          <p:nvPr/>
        </p:nvSpPr>
        <p:spPr>
          <a:xfrm>
            <a:off x="1021455" y="5092329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FC448-E2FD-5148-BAF9-E7E121336B7D}"/>
              </a:ext>
            </a:extLst>
          </p:cNvPr>
          <p:cNvSpPr txBox="1"/>
          <p:nvPr/>
        </p:nvSpPr>
        <p:spPr>
          <a:xfrm>
            <a:off x="609600" y="525166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C82C17-B3E7-1444-9991-B46DAD86F099}"/>
              </a:ext>
            </a:extLst>
          </p:cNvPr>
          <p:cNvCxnSpPr>
            <a:cxnSpLocks/>
          </p:cNvCxnSpPr>
          <p:nvPr/>
        </p:nvCxnSpPr>
        <p:spPr>
          <a:xfrm>
            <a:off x="1129760" y="5223992"/>
            <a:ext cx="913100" cy="46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/>
              <p:nvPr/>
            </p:nvSpPr>
            <p:spPr>
              <a:xfrm>
                <a:off x="1746362" y="5202420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362" y="5202420"/>
                <a:ext cx="4026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8FAF0FE-5440-494E-84FB-418CA16F3ECE}"/>
              </a:ext>
            </a:extLst>
          </p:cNvPr>
          <p:cNvCxnSpPr>
            <a:cxnSpLocks/>
          </p:cNvCxnSpPr>
          <p:nvPr/>
        </p:nvCxnSpPr>
        <p:spPr>
          <a:xfrm flipV="1">
            <a:off x="1085166" y="4152393"/>
            <a:ext cx="2964" cy="9399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/>
              <p:nvPr/>
            </p:nvSpPr>
            <p:spPr>
              <a:xfrm>
                <a:off x="615817" y="3865073"/>
                <a:ext cx="3818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7" y="3865073"/>
                <a:ext cx="38183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036622A-C4CA-B943-A84F-3749F25C1B38}"/>
              </a:ext>
            </a:extLst>
          </p:cNvPr>
          <p:cNvCxnSpPr>
            <a:cxnSpLocks/>
          </p:cNvCxnSpPr>
          <p:nvPr/>
        </p:nvCxnSpPr>
        <p:spPr>
          <a:xfrm flipV="1">
            <a:off x="1146433" y="4828019"/>
            <a:ext cx="224914" cy="27338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/>
              <p:nvPr/>
            </p:nvSpPr>
            <p:spPr>
              <a:xfrm>
                <a:off x="1283609" y="4554583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000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609" y="4554583"/>
                <a:ext cx="402674" cy="400110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AA3308-17CD-5F49-9517-2AC1D6F03DD6}"/>
              </a:ext>
            </a:extLst>
          </p:cNvPr>
          <p:cNvSpPr txBox="1"/>
          <p:nvPr/>
        </p:nvSpPr>
        <p:spPr>
          <a:xfrm rot="164299">
            <a:off x="2351981" y="5290506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B0CC409-9E02-A847-8028-893F159FB19D}"/>
              </a:ext>
            </a:extLst>
          </p:cNvPr>
          <p:cNvSpPr txBox="1"/>
          <p:nvPr/>
        </p:nvSpPr>
        <p:spPr>
          <a:xfrm rot="2450882">
            <a:off x="2613492" y="4787533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CE48336-DFFA-D340-B768-0CE7A691C86C}"/>
              </a:ext>
            </a:extLst>
          </p:cNvPr>
          <p:cNvSpPr txBox="1"/>
          <p:nvPr/>
        </p:nvSpPr>
        <p:spPr>
          <a:xfrm rot="20390888">
            <a:off x="1583817" y="4750450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AD88345-B674-8D41-8D62-07E82C6EFB5C}"/>
              </a:ext>
            </a:extLst>
          </p:cNvPr>
          <p:cNvSpPr/>
          <p:nvPr/>
        </p:nvSpPr>
        <p:spPr>
          <a:xfrm>
            <a:off x="4087491" y="2790663"/>
            <a:ext cx="419100" cy="254755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BBC22BE-E11A-714D-B307-E36D209CAE94}"/>
              </a:ext>
            </a:extLst>
          </p:cNvPr>
          <p:cNvSpPr txBox="1"/>
          <p:nvPr/>
        </p:nvSpPr>
        <p:spPr>
          <a:xfrm>
            <a:off x="4556696" y="3892536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Height = 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5B8357B-9BFE-8B41-97D2-768548FDB5DF}"/>
              </a:ext>
            </a:extLst>
          </p:cNvPr>
          <p:cNvSpPr/>
          <p:nvPr/>
        </p:nvSpPr>
        <p:spPr>
          <a:xfrm>
            <a:off x="7428492" y="2720276"/>
            <a:ext cx="2828925" cy="24387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966037-D279-DA4A-92DF-82AA3BC2DE63}"/>
              </a:ext>
            </a:extLst>
          </p:cNvPr>
          <p:cNvSpPr/>
          <p:nvPr/>
        </p:nvSpPr>
        <p:spPr>
          <a:xfrm>
            <a:off x="7358466" y="5111379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A8C12-5467-EF44-9565-E4A5CADE8D1F}"/>
              </a:ext>
            </a:extLst>
          </p:cNvPr>
          <p:cNvSpPr txBox="1"/>
          <p:nvPr/>
        </p:nvSpPr>
        <p:spPr>
          <a:xfrm>
            <a:off x="6946611" y="527071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AA14C-3D45-2B49-8F69-A565B85E3E73}"/>
              </a:ext>
            </a:extLst>
          </p:cNvPr>
          <p:cNvSpPr txBox="1"/>
          <p:nvPr/>
        </p:nvSpPr>
        <p:spPr>
          <a:xfrm>
            <a:off x="7708358" y="3669957"/>
            <a:ext cx="12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03170-B2DC-AC4C-8A70-5D1CF7A704B9}"/>
              </a:ext>
            </a:extLst>
          </p:cNvPr>
          <p:cNvSpPr txBox="1"/>
          <p:nvPr/>
        </p:nvSpPr>
        <p:spPr>
          <a:xfrm>
            <a:off x="9718556" y="3639723"/>
            <a:ext cx="129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9BC66F-BCC7-614A-AE23-4BE2593B35DF}"/>
              </a:ext>
            </a:extLst>
          </p:cNvPr>
          <p:cNvSpPr txBox="1"/>
          <p:nvPr/>
        </p:nvSpPr>
        <p:spPr>
          <a:xfrm>
            <a:off x="9188212" y="5233826"/>
            <a:ext cx="53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6F7B4A-031D-F447-8723-74450A73C5DD}"/>
              </a:ext>
            </a:extLst>
          </p:cNvPr>
          <p:cNvCxnSpPr>
            <a:stCxn id="6" idx="0"/>
            <a:endCxn id="6" idx="3"/>
          </p:cNvCxnSpPr>
          <p:nvPr/>
        </p:nvCxnSpPr>
        <p:spPr>
          <a:xfrm>
            <a:off x="8842955" y="2720276"/>
            <a:ext cx="0" cy="24387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B5A8CB-6EE7-A14B-B119-A9F83B04E2ED}"/>
              </a:ext>
            </a:extLst>
          </p:cNvPr>
          <p:cNvSpPr/>
          <p:nvPr/>
        </p:nvSpPr>
        <p:spPr>
          <a:xfrm>
            <a:off x="8842954" y="4954217"/>
            <a:ext cx="198438" cy="198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D41053F-2CA5-9D4B-B555-76BFD505532A}"/>
              </a:ext>
            </a:extLst>
          </p:cNvPr>
          <p:cNvSpPr/>
          <p:nvPr/>
        </p:nvSpPr>
        <p:spPr>
          <a:xfrm rot="15661555">
            <a:off x="9764686" y="4740042"/>
            <a:ext cx="722721" cy="722721"/>
          </a:xfrm>
          <a:prstGeom prst="arc">
            <a:avLst>
              <a:gd name="adj1" fmla="val 16200000"/>
              <a:gd name="adj2" fmla="val 21323296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80AB30E2-3951-9A42-B783-8AE2AAB6689D}"/>
              </a:ext>
            </a:extLst>
          </p:cNvPr>
          <p:cNvSpPr/>
          <p:nvPr/>
        </p:nvSpPr>
        <p:spPr>
          <a:xfrm rot="7084825">
            <a:off x="8545750" y="2820348"/>
            <a:ext cx="722721" cy="722721"/>
          </a:xfrm>
          <a:prstGeom prst="arc">
            <a:avLst>
              <a:gd name="adj1" fmla="val 16200000"/>
              <a:gd name="adj2" fmla="val 2057008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58A68-4DC1-874A-AB81-E333B10D1454}"/>
                  </a:ext>
                </a:extLst>
              </p:cNvPr>
              <p:cNvSpPr txBox="1"/>
              <p:nvPr/>
            </p:nvSpPr>
            <p:spPr>
              <a:xfrm>
                <a:off x="8767686" y="3181708"/>
                <a:ext cx="490262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7C58A68-4DC1-874A-AB81-E333B10D1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86" y="3181708"/>
                <a:ext cx="490262" cy="3125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E34F4D-E9BF-0D41-9988-A117BC59FDD1}"/>
                  </a:ext>
                </a:extLst>
              </p:cNvPr>
              <p:cNvSpPr txBox="1"/>
              <p:nvPr/>
            </p:nvSpPr>
            <p:spPr>
              <a:xfrm>
                <a:off x="9732744" y="4881255"/>
                <a:ext cx="490262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°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E34F4D-E9BF-0D41-9988-A117BC59F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2744" y="4881255"/>
                <a:ext cx="490262" cy="3125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D05E0350-CE71-3841-9813-22EFC38B9232}"/>
              </a:ext>
            </a:extLst>
          </p:cNvPr>
          <p:cNvSpPr/>
          <p:nvPr/>
        </p:nvSpPr>
        <p:spPr>
          <a:xfrm>
            <a:off x="10213663" y="5101402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31E92D5-18F9-FF45-AA32-ED256C8068D6}"/>
              </a:ext>
            </a:extLst>
          </p:cNvPr>
          <p:cNvSpPr txBox="1"/>
          <p:nvPr/>
        </p:nvSpPr>
        <p:spPr>
          <a:xfrm>
            <a:off x="8074842" y="5202420"/>
            <a:ext cx="530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409DEA-E31D-094A-A1B3-21607E7BE6A5}"/>
              </a:ext>
            </a:extLst>
          </p:cNvPr>
          <p:cNvSpPr txBox="1"/>
          <p:nvPr/>
        </p:nvSpPr>
        <p:spPr>
          <a:xfrm>
            <a:off x="10064364" y="526009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C8237C-F90E-7C49-80E6-5B98496E8941}"/>
                  </a:ext>
                </a:extLst>
              </p:cNvPr>
              <p:cNvSpPr txBox="1"/>
              <p:nvPr/>
            </p:nvSpPr>
            <p:spPr>
              <a:xfrm>
                <a:off x="8267217" y="2116549"/>
                <a:ext cx="1157240" cy="58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,0)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C8237C-F90E-7C49-80E6-5B98496E8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17" y="2116549"/>
                <a:ext cx="1157240" cy="582019"/>
              </a:xfrm>
              <a:prstGeom prst="rect">
                <a:avLst/>
              </a:prstGeom>
              <a:blipFill>
                <a:blip r:embed="rId8"/>
                <a:stretch>
                  <a:fillRect l="-2151" r="-10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133E7C-8083-4244-9512-CCF24BA6AA57}"/>
                  </a:ext>
                </a:extLst>
              </p:cNvPr>
              <p:cNvSpPr txBox="1"/>
              <p:nvPr/>
            </p:nvSpPr>
            <p:spPr>
              <a:xfrm>
                <a:off x="8524505" y="3969458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133E7C-8083-4244-9512-CCF24BA6A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505" y="3969458"/>
                <a:ext cx="382605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C111EA-F47E-EA42-B3AE-7F19A1A59AFF}"/>
                  </a:ext>
                </a:extLst>
              </p:cNvPr>
              <p:cNvSpPr txBox="1"/>
              <p:nvPr/>
            </p:nvSpPr>
            <p:spPr>
              <a:xfrm>
                <a:off x="6241041" y="5807733"/>
                <a:ext cx="4728289" cy="716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=0.5/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°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C111EA-F47E-EA42-B3AE-7F19A1A59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041" y="5807733"/>
                <a:ext cx="4728289" cy="716928"/>
              </a:xfrm>
              <a:prstGeom prst="rect">
                <a:avLst/>
              </a:prstGeom>
              <a:blipFill>
                <a:blip r:embed="rId1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2EB70605-F149-9F42-A355-FC691DCF2843}"/>
              </a:ext>
            </a:extLst>
          </p:cNvPr>
          <p:cNvSpPr/>
          <p:nvPr/>
        </p:nvSpPr>
        <p:spPr>
          <a:xfrm>
            <a:off x="8776279" y="2678994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06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4CE2-AA28-5C49-9069-E66F84E6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1D97-143F-3645-96D8-29CCC9CB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6591300" cy="1853419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Top vertex position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Z </a:t>
            </a:r>
            <a:r>
              <a:rPr lang="en-US" sz="2000" dirty="0" err="1"/>
              <a:t>coord</a:t>
            </a:r>
            <a:r>
              <a:rPr lang="en-US" sz="2000" dirty="0"/>
              <a:t> = 1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X,Y cords: average of 3 base vertex X,Y </a:t>
            </a:r>
            <a:r>
              <a:rPr lang="en-US" sz="2000" dirty="0" err="1"/>
              <a:t>coords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FA021-43A1-6A4D-9A25-934873877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 dirty="0"/>
          </a:p>
        </p:txBody>
      </p:sp>
      <p:pic>
        <p:nvPicPr>
          <p:cNvPr id="1026" name="Picture 2" descr="Art of Problem Solving">
            <a:extLst>
              <a:ext uri="{FF2B5EF4-FFF2-40B4-BE49-F238E27FC236}">
                <a16:creationId xmlns:a16="http://schemas.microsoft.com/office/drawing/2014/main" id="{0DCEAD2A-6A19-3241-9738-15C6C8DA5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108" y="3636185"/>
            <a:ext cx="2808044" cy="254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6B14B10-1E60-724A-8A98-7A984FC4651E}"/>
              </a:ext>
            </a:extLst>
          </p:cNvPr>
          <p:cNvSpPr/>
          <p:nvPr/>
        </p:nvSpPr>
        <p:spPr>
          <a:xfrm>
            <a:off x="1184825" y="5936478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FC448-E2FD-5148-BAF9-E7E121336B7D}"/>
              </a:ext>
            </a:extLst>
          </p:cNvPr>
          <p:cNvSpPr txBox="1"/>
          <p:nvPr/>
        </p:nvSpPr>
        <p:spPr>
          <a:xfrm>
            <a:off x="772970" y="6095811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C82C17-B3E7-1444-9991-B46DAD86F099}"/>
              </a:ext>
            </a:extLst>
          </p:cNvPr>
          <p:cNvCxnSpPr>
            <a:cxnSpLocks/>
          </p:cNvCxnSpPr>
          <p:nvPr/>
        </p:nvCxnSpPr>
        <p:spPr>
          <a:xfrm>
            <a:off x="1293130" y="6068141"/>
            <a:ext cx="913100" cy="4672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/>
              <p:nvPr/>
            </p:nvSpPr>
            <p:spPr>
              <a:xfrm>
                <a:off x="1909732" y="6046569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sz="2000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5F91C87-4753-044E-A65C-8E8F76E5A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732" y="6046569"/>
                <a:ext cx="4026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C8FAF0FE-5440-494E-84FB-418CA16F3ECE}"/>
              </a:ext>
            </a:extLst>
          </p:cNvPr>
          <p:cNvCxnSpPr>
            <a:cxnSpLocks/>
          </p:cNvCxnSpPr>
          <p:nvPr/>
        </p:nvCxnSpPr>
        <p:spPr>
          <a:xfrm flipV="1">
            <a:off x="1248536" y="4996542"/>
            <a:ext cx="2964" cy="939936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/>
              <p:nvPr/>
            </p:nvSpPr>
            <p:spPr>
              <a:xfrm>
                <a:off x="779187" y="4709222"/>
                <a:ext cx="3818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𝐳</m:t>
                      </m:r>
                    </m:oMath>
                  </m:oMathPara>
                </a14:m>
                <a:endParaRPr lang="en-US" sz="20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99" name="TextBox 198">
                <a:extLst>
                  <a:ext uri="{FF2B5EF4-FFF2-40B4-BE49-F238E27FC236}">
                    <a16:creationId xmlns:a16="http://schemas.microsoft.com/office/drawing/2014/main" id="{0A75C136-4FBC-7846-A487-3D46C723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7" y="4709222"/>
                <a:ext cx="381835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8036622A-C4CA-B943-A84F-3749F25C1B38}"/>
              </a:ext>
            </a:extLst>
          </p:cNvPr>
          <p:cNvCxnSpPr>
            <a:cxnSpLocks/>
          </p:cNvCxnSpPr>
          <p:nvPr/>
        </p:nvCxnSpPr>
        <p:spPr>
          <a:xfrm flipV="1">
            <a:off x="1309803" y="5672168"/>
            <a:ext cx="224914" cy="273384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/>
              <p:nvPr/>
            </p:nvSpPr>
            <p:spPr>
              <a:xfrm>
                <a:off x="1446979" y="5398732"/>
                <a:ext cx="4026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US" sz="2000" b="1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67BDAC04-6F54-7543-918D-5898F8DC9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6979" y="5398732"/>
                <a:ext cx="402674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AA3308-17CD-5F49-9517-2AC1D6F03DD6}"/>
              </a:ext>
            </a:extLst>
          </p:cNvPr>
          <p:cNvSpPr txBox="1"/>
          <p:nvPr/>
        </p:nvSpPr>
        <p:spPr>
          <a:xfrm rot="164299">
            <a:off x="2515351" y="6134655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1B0CC409-9E02-A847-8028-893F159FB19D}"/>
              </a:ext>
            </a:extLst>
          </p:cNvPr>
          <p:cNvSpPr txBox="1"/>
          <p:nvPr/>
        </p:nvSpPr>
        <p:spPr>
          <a:xfrm rot="2450882">
            <a:off x="2776862" y="5631682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CE48336-DFFA-D340-B768-0CE7A691C86C}"/>
              </a:ext>
            </a:extLst>
          </p:cNvPr>
          <p:cNvSpPr txBox="1"/>
          <p:nvPr/>
        </p:nvSpPr>
        <p:spPr>
          <a:xfrm rot="20390888">
            <a:off x="1747187" y="5594599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Side length = 1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4AD88345-B674-8D41-8D62-07E82C6EFB5C}"/>
              </a:ext>
            </a:extLst>
          </p:cNvPr>
          <p:cNvSpPr/>
          <p:nvPr/>
        </p:nvSpPr>
        <p:spPr>
          <a:xfrm>
            <a:off x="4250861" y="3634812"/>
            <a:ext cx="419100" cy="2547557"/>
          </a:xfrm>
          <a:prstGeom prst="righ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BBBC22BE-E11A-714D-B307-E36D209CAE94}"/>
              </a:ext>
            </a:extLst>
          </p:cNvPr>
          <p:cNvSpPr txBox="1"/>
          <p:nvPr/>
        </p:nvSpPr>
        <p:spPr>
          <a:xfrm>
            <a:off x="4720066" y="4736685"/>
            <a:ext cx="8402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Ubuntu" panose="020B0504030602030204" pitchFamily="34" charset="0"/>
              </a:rPr>
              <a:t>Height = 1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F5B8357B-9BFE-8B41-97D2-768548FDB5DF}"/>
              </a:ext>
            </a:extLst>
          </p:cNvPr>
          <p:cNvSpPr/>
          <p:nvPr/>
        </p:nvSpPr>
        <p:spPr>
          <a:xfrm>
            <a:off x="7428492" y="2720276"/>
            <a:ext cx="2828925" cy="24387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966037-D279-DA4A-92DF-82AA3BC2DE63}"/>
              </a:ext>
            </a:extLst>
          </p:cNvPr>
          <p:cNvSpPr/>
          <p:nvPr/>
        </p:nvSpPr>
        <p:spPr>
          <a:xfrm>
            <a:off x="7358466" y="5111379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A8C12-5467-EF44-9565-E4A5CADE8D1F}"/>
              </a:ext>
            </a:extLst>
          </p:cNvPr>
          <p:cNvSpPr txBox="1"/>
          <p:nvPr/>
        </p:nvSpPr>
        <p:spPr>
          <a:xfrm>
            <a:off x="6946611" y="5270712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05E0350-CE71-3841-9813-22EFC38B9232}"/>
              </a:ext>
            </a:extLst>
          </p:cNvPr>
          <p:cNvSpPr/>
          <p:nvPr/>
        </p:nvSpPr>
        <p:spPr>
          <a:xfrm>
            <a:off x="10213663" y="5101402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409DEA-E31D-094A-A1B3-21607E7BE6A5}"/>
              </a:ext>
            </a:extLst>
          </p:cNvPr>
          <p:cNvSpPr txBox="1"/>
          <p:nvPr/>
        </p:nvSpPr>
        <p:spPr>
          <a:xfrm>
            <a:off x="10064364" y="5260096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C8237C-F90E-7C49-80E6-5B98496E8941}"/>
                  </a:ext>
                </a:extLst>
              </p:cNvPr>
              <p:cNvSpPr txBox="1"/>
              <p:nvPr/>
            </p:nvSpPr>
            <p:spPr>
              <a:xfrm>
                <a:off x="8267217" y="2116549"/>
                <a:ext cx="1157240" cy="58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4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4"/>
                    </a:solidFill>
                    <a:latin typeface="Ubuntu" panose="020B0504030602030204" pitchFamily="34" charset="0"/>
                  </a:rPr>
                  <a:t>,0)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8C8237C-F90E-7C49-80E6-5B98496E8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17" y="2116549"/>
                <a:ext cx="1157240" cy="582019"/>
              </a:xfrm>
              <a:prstGeom prst="rect">
                <a:avLst/>
              </a:prstGeom>
              <a:blipFill>
                <a:blip r:embed="rId6"/>
                <a:stretch>
                  <a:fillRect l="-2151" r="-1075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A1290D7C-56BB-3D43-AC7D-4459AA87CCBD}"/>
              </a:ext>
            </a:extLst>
          </p:cNvPr>
          <p:cNvSpPr/>
          <p:nvPr/>
        </p:nvSpPr>
        <p:spPr>
          <a:xfrm>
            <a:off x="8776279" y="2678994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EEBFDAD-4B29-CC44-A09E-662B0EA979DF}"/>
              </a:ext>
            </a:extLst>
          </p:cNvPr>
          <p:cNvSpPr/>
          <p:nvPr/>
        </p:nvSpPr>
        <p:spPr>
          <a:xfrm>
            <a:off x="8785804" y="4093282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3ED09-100F-FD4F-A921-F658EC5205D5}"/>
                  </a:ext>
                </a:extLst>
              </p:cNvPr>
              <p:cNvSpPr txBox="1"/>
              <p:nvPr/>
            </p:nvSpPr>
            <p:spPr>
              <a:xfrm>
                <a:off x="8525306" y="4248340"/>
                <a:ext cx="72231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EF3ED09-100F-FD4F-A921-F658EC520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5306" y="4248340"/>
                <a:ext cx="722314" cy="338554"/>
              </a:xfrm>
              <a:prstGeom prst="rect">
                <a:avLst/>
              </a:prstGeom>
              <a:blipFill>
                <a:blip r:embed="rId7"/>
                <a:stretch>
                  <a:fillRect b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2098B9C-A5C4-E548-A12F-A4FB1ED5956B}"/>
                  </a:ext>
                </a:extLst>
              </p:cNvPr>
              <p:cNvSpPr txBox="1"/>
              <p:nvPr/>
            </p:nvSpPr>
            <p:spPr>
              <a:xfrm>
                <a:off x="6190802" y="5845952"/>
                <a:ext cx="4775090" cy="6744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0.5,</m:t>
                          </m:r>
                          <m:f>
                            <m:f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0.5,</m:t>
                          </m:r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16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rad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2098B9C-A5C4-E548-A12F-A4FB1ED59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802" y="5845952"/>
                <a:ext cx="4775090" cy="674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0809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4CE2-AA28-5C49-9069-E66F84E6E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F1D97-143F-3645-96D8-29CCC9CB8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6591300" cy="1853419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sz="2800" dirty="0"/>
              <a:t>All vertex positions</a:t>
            </a: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FA021-43A1-6A4D-9A25-9348738770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 dirty="0"/>
          </a:p>
        </p:txBody>
      </p:sp>
      <p:pic>
        <p:nvPicPr>
          <p:cNvPr id="29" name="Picture 2" descr="Art of Problem Solving">
            <a:extLst>
              <a:ext uri="{FF2B5EF4-FFF2-40B4-BE49-F238E27FC236}">
                <a16:creationId xmlns:a16="http://schemas.microsoft.com/office/drawing/2014/main" id="{FC0D065F-2F3B-5D4A-9ED5-0F3E704FB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2758821"/>
            <a:ext cx="3810000" cy="34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0AEAA25D-4E61-FC44-AAB7-27A0CED35C96}"/>
              </a:ext>
            </a:extLst>
          </p:cNvPr>
          <p:cNvSpPr/>
          <p:nvPr/>
        </p:nvSpPr>
        <p:spPr>
          <a:xfrm>
            <a:off x="3900891" y="5884915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711977-E87D-DE47-8C73-DC0886D3BEB3}"/>
              </a:ext>
            </a:extLst>
          </p:cNvPr>
          <p:cNvSpPr txBox="1"/>
          <p:nvPr/>
        </p:nvSpPr>
        <p:spPr>
          <a:xfrm>
            <a:off x="3489036" y="6044248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E3FC62-40A3-7F47-AE8B-E8785414EC19}"/>
              </a:ext>
            </a:extLst>
          </p:cNvPr>
          <p:cNvSpPr/>
          <p:nvPr/>
        </p:nvSpPr>
        <p:spPr>
          <a:xfrm>
            <a:off x="7614266" y="6086114"/>
            <a:ext cx="133350" cy="133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DDE44B-AB0F-534B-8771-5120F0BDBFC8}"/>
              </a:ext>
            </a:extLst>
          </p:cNvPr>
          <p:cNvSpPr txBox="1"/>
          <p:nvPr/>
        </p:nvSpPr>
        <p:spPr>
          <a:xfrm>
            <a:off x="7464967" y="6244808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Ubuntu" panose="020B0504030602030204" pitchFamily="34" charset="0"/>
              </a:rPr>
              <a:t>(1,0,0)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73EFB5-3F8E-3242-BDF9-59F1DE5D4BEE}"/>
                  </a:ext>
                </a:extLst>
              </p:cNvPr>
              <p:cNvSpPr txBox="1"/>
              <p:nvPr/>
            </p:nvSpPr>
            <p:spPr>
              <a:xfrm>
                <a:off x="5199689" y="4573475"/>
                <a:ext cx="1157240" cy="58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,0)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E73EFB5-3F8E-3242-BDF9-59F1DE5D4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689" y="4573475"/>
                <a:ext cx="1157240" cy="582019"/>
              </a:xfrm>
              <a:prstGeom prst="rect">
                <a:avLst/>
              </a:prstGeom>
              <a:blipFill>
                <a:blip r:embed="rId3"/>
                <a:stretch>
                  <a:fillRect l="-2174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BD82D0E0-5F2C-994E-A060-936AE02964FC}"/>
              </a:ext>
            </a:extLst>
          </p:cNvPr>
          <p:cNvSpPr/>
          <p:nvPr/>
        </p:nvSpPr>
        <p:spPr>
          <a:xfrm>
            <a:off x="6290254" y="5022144"/>
            <a:ext cx="133350" cy="1333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D9625BB-E98E-C641-A997-705C1962E9F8}"/>
              </a:ext>
            </a:extLst>
          </p:cNvPr>
          <p:cNvSpPr/>
          <p:nvPr/>
        </p:nvSpPr>
        <p:spPr>
          <a:xfrm>
            <a:off x="5962650" y="2727536"/>
            <a:ext cx="133350" cy="13335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E00DB-884E-EF44-9DC9-80661F72D334}"/>
                  </a:ext>
                </a:extLst>
              </p:cNvPr>
              <p:cNvSpPr txBox="1"/>
              <p:nvPr/>
            </p:nvSpPr>
            <p:spPr>
              <a:xfrm>
                <a:off x="5599739" y="2126707"/>
                <a:ext cx="1157240" cy="583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,1)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DE00DB-884E-EF44-9DC9-80661F72D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739" y="2126707"/>
                <a:ext cx="1157240" cy="583942"/>
              </a:xfrm>
              <a:prstGeom prst="rect">
                <a:avLst/>
              </a:prstGeom>
              <a:blipFill>
                <a:blip r:embed="rId4"/>
                <a:stretch>
                  <a:fillRect l="-3297" r="-2198"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76622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F975-FD37-0B4E-87EB-AEE7682E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DDD6E-D619-7043-B0B5-6650C6F3A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6829" y="1600201"/>
            <a:ext cx="3810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</a:rPr>
              <a:t># positions</a:t>
            </a:r>
          </a:p>
          <a:p>
            <a:r>
              <a:rPr lang="en-US" dirty="0">
                <a:solidFill>
                  <a:schemeClr val="accent4"/>
                </a:solidFill>
                <a:latin typeface="Inconsolata" pitchFamily="49" charset="77"/>
              </a:rPr>
              <a:t>v 0 0 0</a:t>
            </a:r>
          </a:p>
          <a:p>
            <a:r>
              <a:rPr lang="en-US" dirty="0">
                <a:solidFill>
                  <a:schemeClr val="accent3"/>
                </a:solidFill>
                <a:latin typeface="Inconsolata" pitchFamily="49" charset="77"/>
              </a:rPr>
              <a:t>v 1 0 0</a:t>
            </a:r>
          </a:p>
          <a:p>
            <a:r>
              <a:rPr lang="en-US" dirty="0">
                <a:solidFill>
                  <a:schemeClr val="accent6"/>
                </a:solidFill>
                <a:latin typeface="Inconsolata" pitchFamily="49" charset="77"/>
              </a:rPr>
              <a:t>v 0.5 0.866 0</a:t>
            </a:r>
          </a:p>
          <a:p>
            <a:r>
              <a:rPr lang="en-US" dirty="0">
                <a:solidFill>
                  <a:schemeClr val="accent5"/>
                </a:solidFill>
                <a:latin typeface="Inconsolata" pitchFamily="49" charset="77"/>
              </a:rPr>
              <a:t>v 0.5 0.288 1 </a:t>
            </a:r>
          </a:p>
          <a:p>
            <a:endParaRPr lang="en-US" dirty="0">
              <a:latin typeface="Inconsolata" pitchFamily="49" charset="77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Inconsolata" pitchFamily="49" charset="77"/>
              </a:rPr>
              <a:t># faces</a:t>
            </a:r>
          </a:p>
          <a:p>
            <a:r>
              <a:rPr lang="en-US" dirty="0">
                <a:latin typeface="Inconsolata" pitchFamily="49" charset="77"/>
              </a:rPr>
              <a:t>f </a:t>
            </a:r>
            <a:r>
              <a:rPr lang="en-US" dirty="0">
                <a:solidFill>
                  <a:schemeClr val="accent4"/>
                </a:solidFill>
                <a:latin typeface="Inconsolata" pitchFamily="49" charset="77"/>
              </a:rPr>
              <a:t>1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Inconsolata" pitchFamily="49" charset="77"/>
              </a:rPr>
              <a:t>3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3"/>
                </a:solidFill>
                <a:latin typeface="Inconsolata" pitchFamily="49" charset="77"/>
              </a:rPr>
              <a:t>2</a:t>
            </a:r>
          </a:p>
          <a:p>
            <a:r>
              <a:rPr lang="en-US" dirty="0">
                <a:latin typeface="Inconsolata" pitchFamily="49" charset="77"/>
              </a:rPr>
              <a:t>f </a:t>
            </a:r>
            <a:r>
              <a:rPr lang="en-US" dirty="0">
                <a:solidFill>
                  <a:schemeClr val="accent4"/>
                </a:solidFill>
                <a:latin typeface="Inconsolata" pitchFamily="49" charset="77"/>
              </a:rPr>
              <a:t>1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3"/>
                </a:solidFill>
                <a:latin typeface="Inconsolata" pitchFamily="49" charset="77"/>
              </a:rPr>
              <a:t>2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5"/>
                </a:solidFill>
                <a:latin typeface="Inconsolata" pitchFamily="49" charset="77"/>
              </a:rPr>
              <a:t>4</a:t>
            </a:r>
          </a:p>
          <a:p>
            <a:r>
              <a:rPr lang="en-US" dirty="0">
                <a:latin typeface="Inconsolata" pitchFamily="49" charset="77"/>
              </a:rPr>
              <a:t>f </a:t>
            </a:r>
            <a:r>
              <a:rPr lang="en-US" dirty="0">
                <a:solidFill>
                  <a:schemeClr val="accent4"/>
                </a:solidFill>
                <a:latin typeface="Inconsolata" pitchFamily="49" charset="77"/>
              </a:rPr>
              <a:t>1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5"/>
                </a:solidFill>
                <a:latin typeface="Inconsolata" pitchFamily="49" charset="77"/>
              </a:rPr>
              <a:t>4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Inconsolata" pitchFamily="49" charset="77"/>
              </a:rPr>
              <a:t>3</a:t>
            </a:r>
          </a:p>
          <a:p>
            <a:r>
              <a:rPr lang="en-US" dirty="0">
                <a:latin typeface="Inconsolata" pitchFamily="49" charset="77"/>
              </a:rPr>
              <a:t>f </a:t>
            </a:r>
            <a:r>
              <a:rPr lang="en-US" dirty="0">
                <a:solidFill>
                  <a:schemeClr val="accent3"/>
                </a:solidFill>
                <a:latin typeface="Inconsolata" pitchFamily="49" charset="77"/>
              </a:rPr>
              <a:t>2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6"/>
                </a:solidFill>
                <a:latin typeface="Inconsolata" pitchFamily="49" charset="77"/>
              </a:rPr>
              <a:t>3</a:t>
            </a:r>
            <a:r>
              <a:rPr lang="en-US" dirty="0">
                <a:latin typeface="Inconsolata" pitchFamily="49" charset="77"/>
              </a:rPr>
              <a:t> </a:t>
            </a:r>
            <a:r>
              <a:rPr lang="en-US" dirty="0">
                <a:solidFill>
                  <a:schemeClr val="accent5"/>
                </a:solidFill>
                <a:latin typeface="Inconsolata" pitchFamily="49" charset="77"/>
              </a:rPr>
              <a:t>4</a:t>
            </a:r>
          </a:p>
          <a:p>
            <a:endParaRPr lang="en-US" dirty="0">
              <a:latin typeface="Inconsolata" pitchFamily="49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1F61F-BC10-184C-93DD-04B1898A7D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  <p:pic>
        <p:nvPicPr>
          <p:cNvPr id="5" name="Picture 2" descr="Art of Problem Solving">
            <a:extLst>
              <a:ext uri="{FF2B5EF4-FFF2-40B4-BE49-F238E27FC236}">
                <a16:creationId xmlns:a16="http://schemas.microsoft.com/office/drawing/2014/main" id="{49132926-8113-124D-85BA-A8F895DCF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2049752"/>
            <a:ext cx="3810000" cy="345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EC5C526-99AF-0344-805A-2952A0B06E58}"/>
              </a:ext>
            </a:extLst>
          </p:cNvPr>
          <p:cNvSpPr/>
          <p:nvPr/>
        </p:nvSpPr>
        <p:spPr>
          <a:xfrm>
            <a:off x="6910791" y="5175846"/>
            <a:ext cx="133350" cy="13335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E4DF-E6B5-BD45-9EE3-62F57800A621}"/>
              </a:ext>
            </a:extLst>
          </p:cNvPr>
          <p:cNvSpPr txBox="1"/>
          <p:nvPr/>
        </p:nvSpPr>
        <p:spPr>
          <a:xfrm>
            <a:off x="6498936" y="5335179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4"/>
                </a:solidFill>
                <a:latin typeface="Ubuntu" panose="020B0504030602030204" pitchFamily="34" charset="0"/>
              </a:rPr>
              <a:t>(0,0,0)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841B81A-8232-D544-921B-93FD69540C92}"/>
              </a:ext>
            </a:extLst>
          </p:cNvPr>
          <p:cNvSpPr/>
          <p:nvPr/>
        </p:nvSpPr>
        <p:spPr>
          <a:xfrm>
            <a:off x="10624166" y="5377045"/>
            <a:ext cx="133350" cy="13335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70FC4-1829-4343-AF5A-F5B4E7025832}"/>
              </a:ext>
            </a:extLst>
          </p:cNvPr>
          <p:cNvSpPr txBox="1"/>
          <p:nvPr/>
        </p:nvSpPr>
        <p:spPr>
          <a:xfrm>
            <a:off x="10474867" y="5535739"/>
            <a:ext cx="7617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/>
                </a:solidFill>
                <a:latin typeface="Ubuntu" panose="020B0504030602030204" pitchFamily="34" charset="0"/>
              </a:rPr>
              <a:t>(1,0,0)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EB073-37F3-9143-8298-1877B6937C65}"/>
                  </a:ext>
                </a:extLst>
              </p:cNvPr>
              <p:cNvSpPr txBox="1"/>
              <p:nvPr/>
            </p:nvSpPr>
            <p:spPr>
              <a:xfrm>
                <a:off x="8209589" y="3864406"/>
                <a:ext cx="1157240" cy="582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,0)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0EB073-37F3-9143-8298-1877B6937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589" y="3864406"/>
                <a:ext cx="1157240" cy="582019"/>
              </a:xfrm>
              <a:prstGeom prst="rect">
                <a:avLst/>
              </a:prstGeom>
              <a:blipFill>
                <a:blip r:embed="rId3"/>
                <a:stretch>
                  <a:fillRect l="-3261" r="-2174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10">
            <a:extLst>
              <a:ext uri="{FF2B5EF4-FFF2-40B4-BE49-F238E27FC236}">
                <a16:creationId xmlns:a16="http://schemas.microsoft.com/office/drawing/2014/main" id="{A8BA340D-8039-7740-917C-9B3FBCDBF0BA}"/>
              </a:ext>
            </a:extLst>
          </p:cNvPr>
          <p:cNvSpPr/>
          <p:nvPr/>
        </p:nvSpPr>
        <p:spPr>
          <a:xfrm>
            <a:off x="9300154" y="4313075"/>
            <a:ext cx="133350" cy="1333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223B58A-7C7E-244B-8A41-EB6D7F337944}"/>
              </a:ext>
            </a:extLst>
          </p:cNvPr>
          <p:cNvSpPr/>
          <p:nvPr/>
        </p:nvSpPr>
        <p:spPr>
          <a:xfrm>
            <a:off x="8972550" y="2018467"/>
            <a:ext cx="133350" cy="13335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D71E1D-F9EA-BB42-A71D-05298B5ED709}"/>
                  </a:ext>
                </a:extLst>
              </p:cNvPr>
              <p:cNvSpPr txBox="1"/>
              <p:nvPr/>
            </p:nvSpPr>
            <p:spPr>
              <a:xfrm>
                <a:off x="8609639" y="1417638"/>
                <a:ext cx="1157240" cy="583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(0.5,</a:t>
                </a:r>
                <a:r>
                  <a:rPr lang="en-US" sz="1600" dirty="0">
                    <a:solidFill>
                      <a:schemeClr val="accent5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i="1">
                                <a:solidFill>
                                  <a:schemeClr val="accent5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sz="2000" b="0" i="1" smtClean="0">
                            <a:solidFill>
                              <a:schemeClr val="accent5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000" i="1">
                        <a:solidFill>
                          <a:schemeClr val="accent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chemeClr val="accent5"/>
                    </a:solidFill>
                    <a:latin typeface="Ubuntu" panose="020B0504030602030204" pitchFamily="34" charset="0"/>
                  </a:rPr>
                  <a:t>,1)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D71E1D-F9EA-BB42-A71D-05298B5ED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639" y="1417638"/>
                <a:ext cx="1157240" cy="583942"/>
              </a:xfrm>
              <a:prstGeom prst="rect">
                <a:avLst/>
              </a:prstGeom>
              <a:blipFill>
                <a:blip r:embed="rId4"/>
                <a:stretch>
                  <a:fillRect l="-2174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F4CF35A-FD39-0444-BBEF-8CCF3EBE844E}"/>
              </a:ext>
            </a:extLst>
          </p:cNvPr>
          <p:cNvSpPr txBox="1"/>
          <p:nvPr/>
        </p:nvSpPr>
        <p:spPr>
          <a:xfrm>
            <a:off x="835981" y="6223005"/>
            <a:ext cx="6318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Face vertices ordered counter-clockwise (when faces viewed from outside) to give a consistent and correct normal orientation </a:t>
            </a:r>
          </a:p>
        </p:txBody>
      </p:sp>
    </p:spTree>
    <p:extLst>
      <p:ext uri="{BB962C8B-B14F-4D97-AF65-F5344CB8AC3E}">
        <p14:creationId xmlns:p14="http://schemas.microsoft.com/office/powerpoint/2010/main" val="20540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</a:pPr>
            <a:r>
              <a:rPr lang="en-US"/>
              <a:t>Acknowledgments</a:t>
            </a:r>
            <a:endParaRPr/>
          </a:p>
        </p:txBody>
      </p:sp>
      <p:sp>
        <p:nvSpPr>
          <p:cNvPr id="868" name="Google Shape;868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</a:pPr>
            <a:r>
              <a:rPr lang="en-US" dirty="0"/>
              <a:t>These slides were created by: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Daniel Ritchie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Megan Gessner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Andy van Dam</a:t>
            </a:r>
          </a:p>
          <a:p>
            <a:pPr indent="-457200">
              <a:spcBef>
                <a:spcPts val="640"/>
              </a:spcBef>
              <a:buSzPts val="3200"/>
              <a:buFont typeface="Arial"/>
              <a:buChar char="•"/>
            </a:pPr>
            <a:r>
              <a:rPr lang="en-US" dirty="0"/>
              <a:t>John Hughes</a:t>
            </a:r>
            <a:endParaRPr dirty="0"/>
          </a:p>
          <a:p>
            <a:pPr marL="457200" lvl="0" indent="-4572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Arial"/>
              <a:buChar char="•"/>
            </a:pPr>
            <a:r>
              <a:rPr lang="en-US" dirty="0"/>
              <a:t>...and many past CSCI 1230 TAs!</a:t>
            </a:r>
            <a:endParaRPr dirty="0"/>
          </a:p>
          <a:p>
            <a:pPr marL="457200" lvl="0" indent="-254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dirty="0"/>
          </a:p>
        </p:txBody>
      </p:sp>
      <p:sp>
        <p:nvSpPr>
          <p:cNvPr id="869" name="Google Shape;869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15463b29_0_3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The Vector Graphics Pipeline</a:t>
            </a:r>
            <a:endParaRPr/>
          </a:p>
        </p:txBody>
      </p:sp>
      <p:sp>
        <p:nvSpPr>
          <p:cNvPr id="328" name="Google Shape;328;gee15463b29_0_3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29" name="Google Shape;329;gee15463b29_0_315"/>
          <p:cNvSpPr/>
          <p:nvPr/>
        </p:nvSpPr>
        <p:spPr>
          <a:xfrm>
            <a:off x="1124375" y="2046300"/>
            <a:ext cx="2072100" cy="12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0" name="Google Shape;330;gee15463b29_0_315"/>
          <p:cNvCxnSpPr/>
          <p:nvPr/>
        </p:nvCxnSpPr>
        <p:spPr>
          <a:xfrm>
            <a:off x="3196247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1" name="Google Shape;331;gee15463b29_0_315"/>
          <p:cNvCxnSpPr/>
          <p:nvPr/>
        </p:nvCxnSpPr>
        <p:spPr>
          <a:xfrm>
            <a:off x="5819965" y="268755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2" name="Google Shape;332;gee15463b29_0_315"/>
          <p:cNvCxnSpPr/>
          <p:nvPr/>
        </p:nvCxnSpPr>
        <p:spPr>
          <a:xfrm>
            <a:off x="8443683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3" name="Google Shape;333;gee15463b29_0_315"/>
          <p:cNvSpPr/>
          <p:nvPr/>
        </p:nvSpPr>
        <p:spPr>
          <a:xfrm>
            <a:off x="3748093" y="2046300"/>
            <a:ext cx="2072100" cy="12825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ee15463b29_0_315"/>
          <p:cNvSpPr/>
          <p:nvPr/>
        </p:nvSpPr>
        <p:spPr>
          <a:xfrm>
            <a:off x="6371811" y="2046300"/>
            <a:ext cx="2072100" cy="128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gee15463b29_0_315"/>
          <p:cNvSpPr/>
          <p:nvPr/>
        </p:nvSpPr>
        <p:spPr>
          <a:xfrm>
            <a:off x="8995529" y="2033250"/>
            <a:ext cx="2072100" cy="128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ee15463b29_0_315"/>
          <p:cNvSpPr/>
          <p:nvPr/>
        </p:nvSpPr>
        <p:spPr>
          <a:xfrm>
            <a:off x="1405000" y="4068975"/>
            <a:ext cx="1301400" cy="688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ee15463b29_0_315"/>
          <p:cNvSpPr/>
          <p:nvPr/>
        </p:nvSpPr>
        <p:spPr>
          <a:xfrm rot="2100221">
            <a:off x="4340496" y="5044117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gee15463b29_0_315"/>
          <p:cNvSpPr/>
          <p:nvPr/>
        </p:nvSpPr>
        <p:spPr>
          <a:xfrm>
            <a:off x="3747950" y="4447625"/>
            <a:ext cx="2244000" cy="15258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e15463b29_0_315"/>
          <p:cNvSpPr txBox="1"/>
          <p:nvPr/>
        </p:nvSpPr>
        <p:spPr>
          <a:xfrm>
            <a:off x="9454400" y="3668825"/>
            <a:ext cx="2373600" cy="25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Rendering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is the process of going from vector representation of objects to raster image.</a:t>
            </a: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We can think of this as overlaying a grid of pixels on the the window we’ve defined on the world and ‘seeing what is under each pixel’.</a:t>
            </a:r>
            <a:endParaRPr sz="1400" b="0" i="0" u="none" strike="noStrike" cap="none">
              <a:solidFill>
                <a:srgbClr val="000000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graphicFrame>
        <p:nvGraphicFramePr>
          <p:cNvPr id="340" name="Google Shape;340;gee15463b29_0_315"/>
          <p:cNvGraphicFramePr/>
          <p:nvPr/>
        </p:nvGraphicFramePr>
        <p:xfrm>
          <a:off x="3721400" y="4418103"/>
          <a:ext cx="2297100" cy="1584840"/>
        </p:xfrm>
        <a:graphic>
          <a:graphicData uri="http://schemas.openxmlformats.org/drawingml/2006/table">
            <a:tbl>
              <a:tblPr>
                <a:noFill/>
                <a:tableStyleId>{852CC832-F349-41A7-AE4F-F327C1E2364A}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341" name="Google Shape;341;gee15463b29_0_315"/>
          <p:cNvCxnSpPr/>
          <p:nvPr/>
        </p:nvCxnSpPr>
        <p:spPr>
          <a:xfrm>
            <a:off x="3724925" y="503834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gee15463b29_0_315"/>
          <p:cNvCxnSpPr/>
          <p:nvPr/>
        </p:nvCxnSpPr>
        <p:spPr>
          <a:xfrm>
            <a:off x="3721608" y="5742432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gee15463b29_0_315"/>
          <p:cNvCxnSpPr/>
          <p:nvPr/>
        </p:nvCxnSpPr>
        <p:spPr>
          <a:xfrm>
            <a:off x="3724925" y="540410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gee15463b29_0_315"/>
          <p:cNvCxnSpPr/>
          <p:nvPr/>
        </p:nvCxnSpPr>
        <p:spPr>
          <a:xfrm>
            <a:off x="3724925" y="4681728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gee15463b29_0_315"/>
          <p:cNvCxnSpPr/>
          <p:nvPr/>
        </p:nvCxnSpPr>
        <p:spPr>
          <a:xfrm flipH="1">
            <a:off x="39195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gee15463b29_0_315"/>
          <p:cNvCxnSpPr/>
          <p:nvPr/>
        </p:nvCxnSpPr>
        <p:spPr>
          <a:xfrm flipH="1">
            <a:off x="46798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gee15463b29_0_315"/>
          <p:cNvCxnSpPr/>
          <p:nvPr/>
        </p:nvCxnSpPr>
        <p:spPr>
          <a:xfrm flipH="1">
            <a:off x="506022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gee15463b29_0_315"/>
          <p:cNvCxnSpPr/>
          <p:nvPr/>
        </p:nvCxnSpPr>
        <p:spPr>
          <a:xfrm flipH="1">
            <a:off x="5440100" y="4482541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9" name="Google Shape;349;gee15463b29_0_315"/>
          <p:cNvCxnSpPr/>
          <p:nvPr/>
        </p:nvCxnSpPr>
        <p:spPr>
          <a:xfrm flipH="1">
            <a:off x="581997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" name="Google Shape;350;gee15463b29_0_315"/>
          <p:cNvCxnSpPr/>
          <p:nvPr/>
        </p:nvCxnSpPr>
        <p:spPr>
          <a:xfrm flipH="1">
            <a:off x="429965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51" name="Google Shape;351;gee15463b29_0_3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6275" y="4447625"/>
            <a:ext cx="2449339" cy="15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e15463b29_0_37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Some graphics platforms that use this pipeline</a:t>
            </a:r>
            <a:endParaRPr/>
          </a:p>
        </p:txBody>
      </p:sp>
      <p:sp>
        <p:nvSpPr>
          <p:cNvPr id="358" name="Google Shape;358;gee15463b29_0_37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59" name="Google Shape;359;gee15463b29_0_375" descr="Shareable and Customizable SVG Resources in WPF"/>
          <p:cNvPicPr preferRelativeResize="0"/>
          <p:nvPr/>
        </p:nvPicPr>
        <p:blipFill rotWithShape="1">
          <a:blip r:embed="rId3">
            <a:alphaModFix/>
          </a:blip>
          <a:srcRect l="21562" t="14170" r="22360" b="16961"/>
          <a:stretch/>
        </p:blipFill>
        <p:spPr>
          <a:xfrm>
            <a:off x="472515" y="2764147"/>
            <a:ext cx="1796022" cy="155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ee15463b29_0_375" descr="DirectX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4184" y="1730942"/>
            <a:ext cx="2099966" cy="86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ee15463b29_0_3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1208" y="3333155"/>
            <a:ext cx="3082205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ee15463b29_0_375" descr="JavaFX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3514" y="1556466"/>
            <a:ext cx="3180908" cy="132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ee15463b29_0_375" descr="Software Development | CRESCOte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161" y="4438935"/>
            <a:ext cx="2099966" cy="20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ee15463b29_0_375" descr="Qt (software)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41495" y="4149772"/>
            <a:ext cx="1751280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ee15463b29_0_37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717" y="3654415"/>
            <a:ext cx="1825418" cy="2433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45454"/>
              <a:buNone/>
            </a:pPr>
            <a:r>
              <a:rPr lang="en-US"/>
              <a:t>Some graphics platforms that use this pipeline</a:t>
            </a:r>
            <a:endParaRPr/>
          </a:p>
        </p:txBody>
      </p:sp>
      <p:sp>
        <p:nvSpPr>
          <p:cNvPr id="372" name="Google Shape;372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373" name="Google Shape;373;p19" descr="Shareable and Customizable SVG Resources in WPF"/>
          <p:cNvPicPr preferRelativeResize="0"/>
          <p:nvPr/>
        </p:nvPicPr>
        <p:blipFill rotWithShape="1">
          <a:blip r:embed="rId3">
            <a:alphaModFix/>
          </a:blip>
          <a:srcRect l="21562" t="14170" r="22360" b="16961"/>
          <a:stretch/>
        </p:blipFill>
        <p:spPr>
          <a:xfrm>
            <a:off x="472515" y="2764147"/>
            <a:ext cx="1796022" cy="155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19" descr="DirectX - Wikipedi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4184" y="1730942"/>
            <a:ext cx="2099966" cy="864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91208" y="3333155"/>
            <a:ext cx="3082205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9" descr="JavaFX - Wikipedi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373514" y="1556466"/>
            <a:ext cx="3180908" cy="1327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19" descr="Software Development | CRESCOtec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3161" y="4438935"/>
            <a:ext cx="2099966" cy="2099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19" descr="Qt (software) - Wikipedia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641495" y="4149772"/>
            <a:ext cx="1751280" cy="128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57717" y="3654415"/>
            <a:ext cx="1825418" cy="243389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9"/>
          <p:cNvSpPr/>
          <p:nvPr/>
        </p:nvSpPr>
        <p:spPr>
          <a:xfrm rot="657096">
            <a:off x="3147438" y="3129909"/>
            <a:ext cx="5785134" cy="2440993"/>
          </a:xfrm>
          <a:prstGeom prst="ellipse">
            <a:avLst/>
          </a:prstGeom>
          <a:noFill/>
          <a:ln w="254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9"/>
          <p:cNvSpPr txBox="1"/>
          <p:nvPr/>
        </p:nvSpPr>
        <p:spPr>
          <a:xfrm>
            <a:off x="4631276" y="5749768"/>
            <a:ext cx="26981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Ubuntu"/>
                <a:ea typeface="Ubuntu"/>
                <a:cs typeface="Ubuntu"/>
                <a:sym typeface="Ubuntu"/>
              </a:rPr>
              <a:t>We use these in this course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SCI 1230 - Main/Concept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SCI 1230 - Main/Concept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CI 1230 -  Implem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4503</Words>
  <Application>Microsoft Macintosh PowerPoint</Application>
  <PresentationFormat>Widescreen</PresentationFormat>
  <Paragraphs>713</Paragraphs>
  <Slides>66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Ubuntu</vt:lpstr>
      <vt:lpstr>Inconsolata</vt:lpstr>
      <vt:lpstr>Cambria Math</vt:lpstr>
      <vt:lpstr>Calibri</vt:lpstr>
      <vt:lpstr>Wingdings</vt:lpstr>
      <vt:lpstr>Arial</vt:lpstr>
      <vt:lpstr>Ubuntu Light</vt:lpstr>
      <vt:lpstr>CSCI 1230 - Main/Concepts</vt:lpstr>
      <vt:lpstr>1_CSCI 1230 - Main/Concepts</vt:lpstr>
      <vt:lpstr>CSCI 1230 -  Implementation</vt:lpstr>
      <vt:lpstr>Vector Graphics, Linear Algebra, and Geometry</vt:lpstr>
      <vt:lpstr>Recall: Types of Graphics</vt:lpstr>
      <vt:lpstr>2D Vector Graphics</vt:lpstr>
      <vt:lpstr>2D Vector Graphics</vt:lpstr>
      <vt:lpstr>2D Vector Graphics</vt:lpstr>
      <vt:lpstr>2D Vector Graphics</vt:lpstr>
      <vt:lpstr>The Vector Graphics Pipeline</vt:lpstr>
      <vt:lpstr>Some graphics platforms that use this pipeline</vt:lpstr>
      <vt:lpstr>Some graphics platforms that use this pipeline</vt:lpstr>
      <vt:lpstr>Coordinate Systems</vt:lpstr>
      <vt:lpstr>One more coordinate system: Screen Space</vt:lpstr>
      <vt:lpstr>Why use multiple Coordinate Systems?</vt:lpstr>
      <vt:lpstr>Vector Graphics Pipeline</vt:lpstr>
      <vt:lpstr>Vector Graphics Pipeline</vt:lpstr>
      <vt:lpstr>Why Triangles?</vt:lpstr>
      <vt:lpstr>Vector Graphics Pipeline</vt:lpstr>
      <vt:lpstr>Vector Graphics Pipeline</vt:lpstr>
      <vt:lpstr>From 2D to 3D</vt:lpstr>
      <vt:lpstr>From 2D to 3D</vt:lpstr>
      <vt:lpstr>From 2D to 3D</vt:lpstr>
      <vt:lpstr>From 2D to 3D</vt:lpstr>
      <vt:lpstr>From 2D to 3D</vt:lpstr>
      <vt:lpstr>The Vector Graphics Pipeline</vt:lpstr>
      <vt:lpstr>The Vector Graphics Pipeline</vt:lpstr>
      <vt:lpstr>Defining Object Geometry</vt:lpstr>
      <vt:lpstr>Linear Algebra</vt:lpstr>
      <vt:lpstr>Points and Vectors (1)</vt:lpstr>
      <vt:lpstr>Points and Vectors (2)</vt:lpstr>
      <vt:lpstr>Operations on vectors</vt:lpstr>
      <vt:lpstr>Mixing points and vectors</vt:lpstr>
      <vt:lpstr>Dot product of vectors </vt:lpstr>
      <vt:lpstr>Geometric interpretation of dot product</vt:lpstr>
      <vt:lpstr>Geometric interpretation of dot product</vt:lpstr>
      <vt:lpstr>Geometric interpretation of dot product</vt:lpstr>
      <vt:lpstr>Cross product of vectors</vt:lpstr>
      <vt:lpstr>Cross product of vectors</vt:lpstr>
      <vt:lpstr>Cross product of vectors</vt:lpstr>
      <vt:lpstr>Geometric interpretation of cross product</vt:lpstr>
      <vt:lpstr>Vector math in code: GLM</vt:lpstr>
      <vt:lpstr>GLM: Creating vectors</vt:lpstr>
      <vt:lpstr>GLM: Dot and cross products</vt:lpstr>
      <vt:lpstr>Matrices</vt:lpstr>
      <vt:lpstr>Matrix Product</vt:lpstr>
      <vt:lpstr>Matrix Inverse</vt:lpstr>
      <vt:lpstr>GLM: Matrices</vt:lpstr>
      <vt:lpstr>Wrapping up (for now)</vt:lpstr>
      <vt:lpstr>Defining Object Geometry</vt:lpstr>
      <vt:lpstr>Triangles &amp; Triangle Meshes</vt:lpstr>
      <vt:lpstr>Representing Geometry w/ Triangles</vt:lpstr>
      <vt:lpstr>A Data Structure for 2D Triangle Meshes </vt:lpstr>
      <vt:lpstr>A Data Structure for 2D Triangle Meshes </vt:lpstr>
      <vt:lpstr>A Better Data Structure for Triangle Meshes </vt:lpstr>
      <vt:lpstr>A Better Data Structure for Triangle Meshes </vt:lpstr>
      <vt:lpstr>Triangles in 3D: Normal Vectors</vt:lpstr>
      <vt:lpstr>Computing Triangle Normals</vt:lpstr>
      <vt:lpstr>Computing Vertex Normals</vt:lpstr>
      <vt:lpstr>Computing Vertex Normals</vt:lpstr>
      <vt:lpstr>Mesh File Formats</vt:lpstr>
      <vt:lpstr>Mesh File Formats</vt:lpstr>
      <vt:lpstr>The OBJ File Format</vt:lpstr>
      <vt:lpstr>Exercise!</vt:lpstr>
      <vt:lpstr>Solution</vt:lpstr>
      <vt:lpstr>Solution</vt:lpstr>
      <vt:lpstr>Solution</vt:lpstr>
      <vt:lpstr>Solution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Vector Graphics, Linear Algebra, and 2D Transformations</dc:title>
  <dc:creator>Ritchie, Daniel</dc:creator>
  <cp:lastModifiedBy>Daniel Ritchie</cp:lastModifiedBy>
  <cp:revision>19</cp:revision>
  <dcterms:created xsi:type="dcterms:W3CDTF">2021-06-01T19:06:11Z</dcterms:created>
  <dcterms:modified xsi:type="dcterms:W3CDTF">2024-09-17T17:53:30Z</dcterms:modified>
</cp:coreProperties>
</file>